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9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B612 Bold" panose="020B0604020202020204" charset="0"/>
      <p:regular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Carelia" panose="020B0604020202020204" charset="0"/>
      <p:regular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DM Sans Bold" charset="0"/>
      <p:regular r:id="rId49"/>
    </p:embeddedFont>
    <p:embeddedFont>
      <p:font typeface="DM Serif Display" pitchFamily="2" charset="0"/>
      <p:regular r:id="rId50"/>
      <p:italic r:id="rId51"/>
    </p:embeddedFont>
    <p:embeddedFont>
      <p:font typeface="Dosis Bold" panose="020B0604020202020204" charset="0"/>
      <p:regular r:id="rId52"/>
    </p:embeddedFont>
    <p:embeddedFont>
      <p:font typeface="Montserrat Bold" panose="020B0604020202020204" charset="0"/>
      <p:regular r:id="rId53"/>
    </p:embeddedFont>
    <p:embeddedFont>
      <p:font typeface="Montserrat Classic" panose="020B0604020202020204" charset="0"/>
      <p:regular r:id="rId54"/>
    </p:embeddedFont>
    <p:embeddedFont>
      <p:font typeface="Montserrat Classic Bold" panose="020B0604020202020204" charset="0"/>
      <p:regular r:id="rId55"/>
    </p:embeddedFont>
    <p:embeddedFont>
      <p:font typeface="Open Sans Extra Bold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6.svg"/><Relationship Id="rId3" Type="http://schemas.openxmlformats.org/officeDocument/2006/relationships/image" Target="../media/image71.svg"/><Relationship Id="rId7" Type="http://schemas.openxmlformats.org/officeDocument/2006/relationships/image" Target="../media/image73.svg"/><Relationship Id="rId12" Type="http://schemas.openxmlformats.org/officeDocument/2006/relationships/image" Target="../media/image24.png"/><Relationship Id="rId2" Type="http://schemas.openxmlformats.org/officeDocument/2006/relationships/image" Target="../media/image7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5.svg"/><Relationship Id="rId5" Type="http://schemas.openxmlformats.org/officeDocument/2006/relationships/image" Target="../media/image72.svg"/><Relationship Id="rId15" Type="http://schemas.openxmlformats.org/officeDocument/2006/relationships/image" Target="../media/image77.sv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74.sv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71.svg"/><Relationship Id="rId7" Type="http://schemas.openxmlformats.org/officeDocument/2006/relationships/image" Target="../media/image9.svg"/><Relationship Id="rId12" Type="http://schemas.openxmlformats.org/officeDocument/2006/relationships/image" Target="../media/image24.png"/><Relationship Id="rId2" Type="http://schemas.openxmlformats.org/officeDocument/2006/relationships/image" Target="../media/image70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7.svg"/><Relationship Id="rId15" Type="http://schemas.openxmlformats.org/officeDocument/2006/relationships/image" Target="../media/image60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1.png"/><Relationship Id="rId5" Type="http://schemas.openxmlformats.org/officeDocument/2006/relationships/image" Target="../media/image15.svg"/><Relationship Id="rId10" Type="http://schemas.openxmlformats.org/officeDocument/2006/relationships/image" Target="../media/image80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6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0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Relationship Id="rId1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0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0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5" Type="http://schemas.openxmlformats.org/officeDocument/2006/relationships/image" Target="../media/image92.pn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Relationship Id="rId1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4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Relationship Id="rId1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66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svg"/><Relationship Id="rId21" Type="http://schemas.openxmlformats.org/officeDocument/2006/relationships/image" Target="../media/image49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7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Relationship Id="rId1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9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4.sv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66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6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61.svg"/><Relationship Id="rId4" Type="http://schemas.openxmlformats.org/officeDocument/2006/relationships/image" Target="../media/image27.sv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6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27.svg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10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103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106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svg"/><Relationship Id="rId18" Type="http://schemas.openxmlformats.org/officeDocument/2006/relationships/image" Target="../media/image64.png"/><Relationship Id="rId3" Type="http://schemas.openxmlformats.org/officeDocument/2006/relationships/image" Target="../media/image3.svg"/><Relationship Id="rId21" Type="http://schemas.openxmlformats.org/officeDocument/2006/relationships/image" Target="../media/image65.png"/><Relationship Id="rId7" Type="http://schemas.openxmlformats.org/officeDocument/2006/relationships/image" Target="../media/image9.svg"/><Relationship Id="rId12" Type="http://schemas.openxmlformats.org/officeDocument/2006/relationships/image" Target="../media/image22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7.svg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19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6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3922030" y="3208905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Optimized Flight Trip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80812" y="1414700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9765564">
            <a:off x="11807802" y="3611220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6263595" y="6967702"/>
            <a:ext cx="62272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CCE414-Artificial Intelligence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9203" y="7949641"/>
            <a:ext cx="22295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2023-2024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EC132A-8FF9-D66A-FBC8-C5F3237DC6CB}"/>
              </a:ext>
            </a:extLst>
          </p:cNvPr>
          <p:cNvSpPr/>
          <p:nvPr/>
        </p:nvSpPr>
        <p:spPr>
          <a:xfrm>
            <a:off x="11748523" y="-7081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09"/>
                </a:lnTo>
                <a:lnTo>
                  <a:pt x="0" y="610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FF8B38-6089-2370-9CC3-4C7C20F3BFEC}"/>
              </a:ext>
            </a:extLst>
          </p:cNvPr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C170ED-8AB0-71C5-5505-CBBDB9FF3AB9}"/>
              </a:ext>
            </a:extLst>
          </p:cNvPr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8026359-A08E-5EFE-D964-9C587E863CAB}"/>
              </a:ext>
            </a:extLst>
          </p:cNvPr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C7D2C3-D78B-18D3-6A00-8789B5CD34F1}"/>
              </a:ext>
            </a:extLst>
          </p:cNvPr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DC071B-1180-ECC9-F04A-98F4DB41F5A2}"/>
              </a:ext>
            </a:extLst>
          </p:cNvPr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2A998DD-DC20-2719-0F68-9EC3357DF5B5}"/>
              </a:ext>
            </a:extLst>
          </p:cNvPr>
          <p:cNvSpPr txBox="1"/>
          <p:nvPr/>
        </p:nvSpPr>
        <p:spPr>
          <a:xfrm>
            <a:off x="1504950" y="3316675"/>
            <a:ext cx="10918335" cy="122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4892">
                <a:solidFill>
                  <a:srgbClr val="000000"/>
                </a:solidFill>
                <a:latin typeface="DM Sans Bold"/>
              </a:rPr>
              <a:t>To construct a bidirectional graph.</a:t>
            </a:r>
          </a:p>
          <a:p>
            <a:pPr algn="l">
              <a:lnSpc>
                <a:spcPts val="4746"/>
              </a:lnSpc>
            </a:pPr>
            <a:endParaRPr lang="en-US" sz="4892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C664CBD-E7A8-3A21-0CDB-6EFC240BEB2A}"/>
              </a:ext>
            </a:extLst>
          </p:cNvPr>
          <p:cNvSpPr/>
          <p:nvPr/>
        </p:nvSpPr>
        <p:spPr>
          <a:xfrm rot="4603239">
            <a:off x="5850212" y="3723476"/>
            <a:ext cx="2754115" cy="3278893"/>
          </a:xfrm>
          <a:custGeom>
            <a:avLst/>
            <a:gdLst/>
            <a:ahLst/>
            <a:cxnLst/>
            <a:rect l="l" t="t" r="r" b="b"/>
            <a:pathLst>
              <a:path w="2754115" h="3278893">
                <a:moveTo>
                  <a:pt x="0" y="0"/>
                </a:moveTo>
                <a:lnTo>
                  <a:pt x="2754116" y="0"/>
                </a:lnTo>
                <a:lnTo>
                  <a:pt x="2754116" y="3278893"/>
                </a:lnTo>
                <a:lnTo>
                  <a:pt x="0" y="3278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F960F6-A3C1-A924-D332-09AAC0A2E170}"/>
              </a:ext>
            </a:extLst>
          </p:cNvPr>
          <p:cNvSpPr/>
          <p:nvPr/>
        </p:nvSpPr>
        <p:spPr>
          <a:xfrm>
            <a:off x="1504950" y="6529306"/>
            <a:ext cx="15754350" cy="1759728"/>
          </a:xfrm>
          <a:custGeom>
            <a:avLst/>
            <a:gdLst/>
            <a:ahLst/>
            <a:cxnLst/>
            <a:rect l="l" t="t" r="r" b="b"/>
            <a:pathLst>
              <a:path w="15754350" h="1759728">
                <a:moveTo>
                  <a:pt x="0" y="0"/>
                </a:moveTo>
                <a:lnTo>
                  <a:pt x="15754350" y="0"/>
                </a:lnTo>
                <a:lnTo>
                  <a:pt x="15754350" y="1759728"/>
                </a:lnTo>
                <a:lnTo>
                  <a:pt x="0" y="1759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023" r="-4023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1892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7245408" y="4218003"/>
            <a:ext cx="4297511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Graph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0313" y="1117487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Initial State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211" y="2098137"/>
            <a:ext cx="4343580" cy="80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def __init__(self, initial, goal, graph):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    super().__init__(initial, goal)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    self.graph = graph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7005" y="3790405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38619" y="3879192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Actions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8835" y="4808541"/>
            <a:ext cx="4343580" cy="133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 dirty="0">
                <a:solidFill>
                  <a:srgbClr val="FF3131"/>
                </a:solidFill>
                <a:latin typeface="Montserrat Classic"/>
              </a:rPr>
              <a:t>def actions(self, A):</a:t>
            </a:r>
          </a:p>
          <a:p>
            <a:pPr algn="ctr">
              <a:lnSpc>
                <a:spcPts val="2122"/>
              </a:lnSpc>
            </a:pPr>
            <a:r>
              <a:rPr lang="en-US" sz="1657" b="1" dirty="0">
                <a:latin typeface="Montserrat Classic"/>
              </a:rPr>
              <a:t>        """The actions at a graph node are just its neighbors."""</a:t>
            </a:r>
          </a:p>
          <a:p>
            <a:pPr algn="ctr">
              <a:lnSpc>
                <a:spcPts val="2122"/>
              </a:lnSpc>
            </a:pPr>
            <a:r>
              <a:rPr lang="en-US" sz="1657" dirty="0">
                <a:solidFill>
                  <a:srgbClr val="FF3131"/>
                </a:solidFill>
                <a:latin typeface="Montserrat Classic"/>
              </a:rPr>
              <a:t>        return list(</a:t>
            </a:r>
            <a:r>
              <a:rPr lang="en-US" sz="1657" dirty="0" err="1">
                <a:solidFill>
                  <a:srgbClr val="FF3131"/>
                </a:solidFill>
                <a:latin typeface="Montserrat Classic"/>
              </a:rPr>
              <a:t>self.graph.get</a:t>
            </a:r>
            <a:r>
              <a:rPr lang="en-US" sz="1657" dirty="0">
                <a:solidFill>
                  <a:srgbClr val="FF3131"/>
                </a:solidFill>
                <a:latin typeface="Montserrat Classic"/>
              </a:rPr>
              <a:t>(A).keys())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endParaRPr lang="en-US" sz="1657" dirty="0">
              <a:solidFill>
                <a:srgbClr val="FF3131"/>
              </a:solidFill>
              <a:latin typeface="Montserrat Classic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55381" y="6662877"/>
            <a:ext cx="5587239" cy="2662922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75129" y="6700036"/>
            <a:ext cx="5467491" cy="40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Classic Bold"/>
              </a:rPr>
              <a:t>Transition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5467" y="7206004"/>
            <a:ext cx="6290315" cy="177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8"/>
              </a:lnSpc>
            </a:pPr>
            <a:endParaRPr lang="en-US" sz="1585" dirty="0">
              <a:solidFill>
                <a:srgbClr val="FF3131"/>
              </a:solidFill>
              <a:latin typeface="Montserrat Classic Bold"/>
            </a:endParaRPr>
          </a:p>
          <a:p>
            <a:pPr>
              <a:lnSpc>
                <a:spcPts val="2028"/>
              </a:lnSpc>
            </a:pPr>
            <a:r>
              <a:rPr lang="en-US" sz="1585" dirty="0">
                <a:solidFill>
                  <a:srgbClr val="FF3131"/>
                </a:solidFill>
                <a:latin typeface="Montserrat Classic Bold"/>
              </a:rPr>
              <a:t>	def result(self, state, action):</a:t>
            </a:r>
          </a:p>
          <a:p>
            <a:pPr>
              <a:lnSpc>
                <a:spcPts val="2028"/>
              </a:lnSpc>
            </a:pPr>
            <a:r>
              <a:rPr lang="en-US" sz="1585" dirty="0">
                <a:latin typeface="Montserrat Classic Bold"/>
              </a:rPr>
              <a:t>        	"""The result of going to a neighbor is just that 	neighbor."""</a:t>
            </a:r>
          </a:p>
          <a:p>
            <a:pPr>
              <a:lnSpc>
                <a:spcPts val="2028"/>
              </a:lnSpc>
            </a:pPr>
            <a:r>
              <a:rPr lang="en-US" sz="1585" dirty="0">
                <a:solidFill>
                  <a:srgbClr val="FF3131"/>
                </a:solidFill>
                <a:latin typeface="Montserrat Classic Bold"/>
              </a:rPr>
              <a:t>       	return action</a:t>
            </a:r>
          </a:p>
          <a:p>
            <a:pPr>
              <a:lnSpc>
                <a:spcPts val="2028"/>
              </a:lnSpc>
            </a:pPr>
            <a:endParaRPr lang="en-US" sz="1585" dirty="0">
              <a:solidFill>
                <a:srgbClr val="FF3131"/>
              </a:solidFill>
              <a:latin typeface="Montserrat Classic Bold"/>
            </a:endParaRPr>
          </a:p>
          <a:p>
            <a:pPr>
              <a:lnSpc>
                <a:spcPts val="2028"/>
              </a:lnSpc>
            </a:pPr>
            <a:r>
              <a:rPr lang="en-US" sz="1585" dirty="0">
                <a:solidFill>
                  <a:srgbClr val="FF3131"/>
                </a:solidFill>
                <a:latin typeface="Montserrat Classic Bold"/>
              </a:rPr>
              <a:t>    </a:t>
            </a:r>
            <a:endParaRPr lang="en-US" sz="1585" dirty="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1735662" y="1227223"/>
            <a:ext cx="5967989" cy="2671018"/>
            <a:chOff x="0" y="0"/>
            <a:chExt cx="2206727" cy="9876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06727" cy="987637"/>
            </a:xfrm>
            <a:custGeom>
              <a:avLst/>
              <a:gdLst/>
              <a:ahLst/>
              <a:cxnLst/>
              <a:rect l="l" t="t" r="r" b="b"/>
              <a:pathLst>
                <a:path w="2206727" h="987637">
                  <a:moveTo>
                    <a:pt x="19459" y="0"/>
                  </a:moveTo>
                  <a:lnTo>
                    <a:pt x="2187268" y="0"/>
                  </a:lnTo>
                  <a:cubicBezTo>
                    <a:pt x="2198015" y="0"/>
                    <a:pt x="2206727" y="8712"/>
                    <a:pt x="2206727" y="19459"/>
                  </a:cubicBezTo>
                  <a:lnTo>
                    <a:pt x="2206727" y="968179"/>
                  </a:lnTo>
                  <a:cubicBezTo>
                    <a:pt x="2206727" y="973339"/>
                    <a:pt x="2204677" y="978289"/>
                    <a:pt x="2201027" y="981938"/>
                  </a:cubicBezTo>
                  <a:cubicBezTo>
                    <a:pt x="2197378" y="985587"/>
                    <a:pt x="2192429" y="987637"/>
                    <a:pt x="2187268" y="987637"/>
                  </a:cubicBezTo>
                  <a:lnTo>
                    <a:pt x="19459" y="987637"/>
                  </a:lnTo>
                  <a:cubicBezTo>
                    <a:pt x="14298" y="987637"/>
                    <a:pt x="9348" y="985587"/>
                    <a:pt x="5699" y="981938"/>
                  </a:cubicBezTo>
                  <a:cubicBezTo>
                    <a:pt x="2050" y="978289"/>
                    <a:pt x="0" y="973339"/>
                    <a:pt x="0" y="968179"/>
                  </a:cubicBezTo>
                  <a:lnTo>
                    <a:pt x="0" y="19459"/>
                  </a:lnTo>
                  <a:cubicBezTo>
                    <a:pt x="0" y="14298"/>
                    <a:pt x="2050" y="9348"/>
                    <a:pt x="5699" y="5699"/>
                  </a:cubicBezTo>
                  <a:cubicBezTo>
                    <a:pt x="9348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206727" cy="1025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900676" y="1208173"/>
            <a:ext cx="3130009" cy="40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Classic Bold"/>
              </a:rPr>
              <a:t>Path Cost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76017" y="1833925"/>
            <a:ext cx="5355779" cy="176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8"/>
              </a:lnSpc>
            </a:pPr>
            <a:endParaRPr lang="en-US" sz="1400" dirty="0">
              <a:solidFill>
                <a:srgbClr val="FF3131"/>
              </a:solidFill>
              <a:latin typeface="Montserrat Classic Bold"/>
            </a:endParaRPr>
          </a:p>
          <a:p>
            <a:pPr algn="ctr">
              <a:lnSpc>
                <a:spcPts val="2028"/>
              </a:lnSpc>
            </a:pP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	def </a:t>
            </a:r>
            <a:r>
              <a:rPr lang="en-US" sz="1400" dirty="0" err="1">
                <a:solidFill>
                  <a:srgbClr val="FF3131"/>
                </a:solidFill>
                <a:latin typeface="Montserrat Classic Bold"/>
              </a:rPr>
              <a:t>path_cost</a:t>
            </a: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(self, </a:t>
            </a:r>
            <a:r>
              <a:rPr lang="en-US" sz="1400" dirty="0" err="1">
                <a:solidFill>
                  <a:srgbClr val="FF3131"/>
                </a:solidFill>
                <a:latin typeface="Montserrat Classic Bold"/>
              </a:rPr>
              <a:t>cost_so_far</a:t>
            </a: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, A, action, B):</a:t>
            </a:r>
          </a:p>
          <a:p>
            <a:pPr algn="ctr">
              <a:lnSpc>
                <a:spcPts val="2028"/>
              </a:lnSpc>
            </a:pP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        	return </a:t>
            </a:r>
            <a:r>
              <a:rPr lang="en-US" sz="1400" dirty="0" err="1">
                <a:solidFill>
                  <a:srgbClr val="FF3131"/>
                </a:solidFill>
                <a:latin typeface="Montserrat Classic Bold"/>
              </a:rPr>
              <a:t>cost_so_far</a:t>
            </a: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 + (</a:t>
            </a:r>
            <a:r>
              <a:rPr lang="en-US" sz="1400" dirty="0" err="1">
                <a:solidFill>
                  <a:srgbClr val="FF3131"/>
                </a:solidFill>
                <a:latin typeface="Montserrat Classic Bold"/>
              </a:rPr>
              <a:t>self.graph.get</a:t>
            </a:r>
            <a:r>
              <a:rPr lang="en-US" sz="1400" dirty="0">
                <a:solidFill>
                  <a:srgbClr val="FF3131"/>
                </a:solidFill>
                <a:latin typeface="Montserrat Classic Bold"/>
              </a:rPr>
              <a:t>(A, B) or np.inf)</a:t>
            </a:r>
          </a:p>
          <a:p>
            <a:pPr algn="ctr">
              <a:lnSpc>
                <a:spcPts val="2028"/>
              </a:lnSpc>
            </a:pPr>
            <a:endParaRPr lang="en-US" sz="1400" dirty="0">
              <a:solidFill>
                <a:srgbClr val="FF3131"/>
              </a:solidFill>
              <a:latin typeface="Montserrat Classic Bold"/>
            </a:endParaRPr>
          </a:p>
          <a:p>
            <a:pPr algn="ctr">
              <a:lnSpc>
                <a:spcPts val="2028"/>
              </a:lnSpc>
            </a:pPr>
            <a:r>
              <a:rPr lang="en-US" sz="1400" dirty="0">
                <a:solidFill>
                  <a:srgbClr val="000000"/>
                </a:solidFill>
                <a:latin typeface="Montserrat Classic Bold"/>
              </a:rPr>
              <a:t>	# get(</a:t>
            </a:r>
            <a:r>
              <a:rPr lang="en-US" sz="1400" dirty="0" err="1">
                <a:solidFill>
                  <a:srgbClr val="000000"/>
                </a:solidFill>
                <a:latin typeface="Montserrat Classic Bold"/>
              </a:rPr>
              <a:t>a,b</a:t>
            </a:r>
            <a:r>
              <a:rPr lang="en-US" sz="1400" dirty="0">
                <a:solidFill>
                  <a:srgbClr val="000000"/>
                </a:solidFill>
                <a:latin typeface="Montserrat Classic Bold"/>
              </a:rPr>
              <a:t>) --&gt; get the distance between node a and b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735662" y="6200532"/>
            <a:ext cx="5967989" cy="3057768"/>
            <a:chOff x="0" y="0"/>
            <a:chExt cx="2206727" cy="11306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06727" cy="1130642"/>
            </a:xfrm>
            <a:custGeom>
              <a:avLst/>
              <a:gdLst/>
              <a:ahLst/>
              <a:cxnLst/>
              <a:rect l="l" t="t" r="r" b="b"/>
              <a:pathLst>
                <a:path w="2206727" h="1130642">
                  <a:moveTo>
                    <a:pt x="19459" y="0"/>
                  </a:moveTo>
                  <a:lnTo>
                    <a:pt x="2187268" y="0"/>
                  </a:lnTo>
                  <a:cubicBezTo>
                    <a:pt x="2198015" y="0"/>
                    <a:pt x="2206727" y="8712"/>
                    <a:pt x="2206727" y="19459"/>
                  </a:cubicBezTo>
                  <a:lnTo>
                    <a:pt x="2206727" y="1111183"/>
                  </a:lnTo>
                  <a:cubicBezTo>
                    <a:pt x="2206727" y="1116344"/>
                    <a:pt x="2204677" y="1121294"/>
                    <a:pt x="2201027" y="1124943"/>
                  </a:cubicBezTo>
                  <a:cubicBezTo>
                    <a:pt x="2197378" y="1128592"/>
                    <a:pt x="2192429" y="1130642"/>
                    <a:pt x="2187268" y="1130642"/>
                  </a:cubicBezTo>
                  <a:lnTo>
                    <a:pt x="19459" y="1130642"/>
                  </a:lnTo>
                  <a:cubicBezTo>
                    <a:pt x="14298" y="1130642"/>
                    <a:pt x="9348" y="1128592"/>
                    <a:pt x="5699" y="1124943"/>
                  </a:cubicBezTo>
                  <a:cubicBezTo>
                    <a:pt x="2050" y="1121294"/>
                    <a:pt x="0" y="1116344"/>
                    <a:pt x="0" y="1111183"/>
                  </a:cubicBezTo>
                  <a:lnTo>
                    <a:pt x="0" y="19459"/>
                  </a:lnTo>
                  <a:cubicBezTo>
                    <a:pt x="0" y="14298"/>
                    <a:pt x="2050" y="9348"/>
                    <a:pt x="5699" y="5699"/>
                  </a:cubicBezTo>
                  <a:cubicBezTo>
                    <a:pt x="9348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206727" cy="116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447276" y="6289319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Heuristic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72867" y="6881483"/>
            <a:ext cx="7039021" cy="200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def h(self, node):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000000"/>
                </a:solidFill>
                <a:latin typeface="Montserrat Classic Bold"/>
              </a:rPr>
              <a:t>        """h function is straight-line distance from a node's state to goal."""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locs = getattr(self.graph, 'locations', None)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if locs: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    if type(node) is str: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        return int(distance(locs[node], locs[self.goal]))</a:t>
            </a:r>
          </a:p>
          <a:p>
            <a:pPr algn="ctr">
              <a:lnSpc>
                <a:spcPts val="1633"/>
              </a:lnSpc>
            </a:pPr>
            <a:endParaRPr lang="en-US" sz="1276">
              <a:solidFill>
                <a:srgbClr val="FF3131"/>
              </a:solidFill>
              <a:latin typeface="Montserrat Classic Bold"/>
            </a:endParaRP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    return int(distance(locs[node.state], locs[self.goal]))</a:t>
            </a:r>
          </a:p>
          <a:p>
            <a:pPr algn="ctr">
              <a:lnSpc>
                <a:spcPts val="1633"/>
              </a:lnSpc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else:</a:t>
            </a:r>
          </a:p>
          <a:p>
            <a:pPr algn="ctr">
              <a:lnSpc>
                <a:spcPts val="1633"/>
              </a:lnSpc>
              <a:spcBef>
                <a:spcPct val="0"/>
              </a:spcBef>
            </a:pPr>
            <a:r>
              <a:rPr lang="en-US" sz="1276">
                <a:solidFill>
                  <a:srgbClr val="FF3131"/>
                </a:solidFill>
                <a:latin typeface="Montserrat Classic Bold"/>
              </a:rPr>
              <a:t>            return np.inf    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48523" y="-7081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09"/>
                </a:lnTo>
                <a:lnTo>
                  <a:pt x="0" y="610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417835" y="6790094"/>
            <a:ext cx="13650134" cy="1988647"/>
          </a:xfrm>
          <a:custGeom>
            <a:avLst/>
            <a:gdLst/>
            <a:ahLst/>
            <a:cxnLst/>
            <a:rect l="l" t="t" r="r" b="b"/>
            <a:pathLst>
              <a:path w="13650134" h="1988647">
                <a:moveTo>
                  <a:pt x="0" y="0"/>
                </a:moveTo>
                <a:lnTo>
                  <a:pt x="13650134" y="0"/>
                </a:lnTo>
                <a:lnTo>
                  <a:pt x="13650134" y="1988647"/>
                </a:lnTo>
                <a:lnTo>
                  <a:pt x="0" y="19886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7670" t="-329348" r="-43469" b="-23110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504950" y="2898168"/>
            <a:ext cx="784875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Our Heuristic</a:t>
            </a:r>
          </a:p>
        </p:txBody>
      </p:sp>
      <p:sp>
        <p:nvSpPr>
          <p:cNvPr id="10" name="Freeform 10"/>
          <p:cNvSpPr/>
          <p:nvPr/>
        </p:nvSpPr>
        <p:spPr>
          <a:xfrm rot="4603239">
            <a:off x="5850212" y="3723476"/>
            <a:ext cx="2754115" cy="3278893"/>
          </a:xfrm>
          <a:custGeom>
            <a:avLst/>
            <a:gdLst/>
            <a:ahLst/>
            <a:cxnLst/>
            <a:rect l="l" t="t" r="r" b="b"/>
            <a:pathLst>
              <a:path w="2754115" h="3278893">
                <a:moveTo>
                  <a:pt x="0" y="0"/>
                </a:moveTo>
                <a:lnTo>
                  <a:pt x="2754116" y="0"/>
                </a:lnTo>
                <a:lnTo>
                  <a:pt x="2754116" y="3278893"/>
                </a:lnTo>
                <a:lnTo>
                  <a:pt x="0" y="3278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688802" y="3700178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Construct Flight Trip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2846" y="8922374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307048" y="-696158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084700" y="-757411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93640" y="1543607"/>
            <a:ext cx="10054321" cy="991129"/>
            <a:chOff x="0" y="0"/>
            <a:chExt cx="2648052" cy="261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8052" cy="261038"/>
            </a:xfrm>
            <a:custGeom>
              <a:avLst/>
              <a:gdLst/>
              <a:ahLst/>
              <a:cxnLst/>
              <a:rect l="l" t="t" r="r" b="b"/>
              <a:pathLst>
                <a:path w="2648052" h="261038">
                  <a:moveTo>
                    <a:pt x="39270" y="0"/>
                  </a:moveTo>
                  <a:lnTo>
                    <a:pt x="2608781" y="0"/>
                  </a:lnTo>
                  <a:cubicBezTo>
                    <a:pt x="2619196" y="0"/>
                    <a:pt x="2629185" y="4137"/>
                    <a:pt x="2636550" y="11502"/>
                  </a:cubicBezTo>
                  <a:cubicBezTo>
                    <a:pt x="2643914" y="18867"/>
                    <a:pt x="2648052" y="28855"/>
                    <a:pt x="2648052" y="39270"/>
                  </a:cubicBezTo>
                  <a:lnTo>
                    <a:pt x="2648052" y="221768"/>
                  </a:lnTo>
                  <a:cubicBezTo>
                    <a:pt x="2648052" y="243456"/>
                    <a:pt x="2630469" y="261038"/>
                    <a:pt x="2608781" y="261038"/>
                  </a:cubicBezTo>
                  <a:lnTo>
                    <a:pt x="39270" y="261038"/>
                  </a:lnTo>
                  <a:cubicBezTo>
                    <a:pt x="17582" y="261038"/>
                    <a:pt x="0" y="243456"/>
                    <a:pt x="0" y="221768"/>
                  </a:cubicBezTo>
                  <a:lnTo>
                    <a:pt x="0" y="39270"/>
                  </a:lnTo>
                  <a:cubicBezTo>
                    <a:pt x="0" y="17582"/>
                    <a:pt x="17582" y="0"/>
                    <a:pt x="39270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48052" cy="318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000000"/>
                  </a:solidFill>
                  <a:latin typeface="Montserrat Bold"/>
                </a:rPr>
                <a:t>Build node and successors dictionary for passing it to the graph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4592544">
            <a:off x="7091480" y="2222230"/>
            <a:ext cx="2087891" cy="2485724"/>
          </a:xfrm>
          <a:custGeom>
            <a:avLst/>
            <a:gdLst/>
            <a:ahLst/>
            <a:cxnLst/>
            <a:rect l="l" t="t" r="r" b="b"/>
            <a:pathLst>
              <a:path w="2087891" h="2485724">
                <a:moveTo>
                  <a:pt x="0" y="0"/>
                </a:moveTo>
                <a:lnTo>
                  <a:pt x="2087891" y="0"/>
                </a:lnTo>
                <a:lnTo>
                  <a:pt x="2087891" y="2485724"/>
                </a:lnTo>
                <a:lnTo>
                  <a:pt x="0" y="2485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3971064" y="4518151"/>
            <a:ext cx="13597024" cy="4740149"/>
            <a:chOff x="0" y="0"/>
            <a:chExt cx="3581109" cy="1248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81109" cy="1248434"/>
            </a:xfrm>
            <a:custGeom>
              <a:avLst/>
              <a:gdLst/>
              <a:ahLst/>
              <a:cxnLst/>
              <a:rect l="l" t="t" r="r" b="b"/>
              <a:pathLst>
                <a:path w="3581109" h="1248434">
                  <a:moveTo>
                    <a:pt x="29039" y="0"/>
                  </a:moveTo>
                  <a:lnTo>
                    <a:pt x="3552070" y="0"/>
                  </a:lnTo>
                  <a:cubicBezTo>
                    <a:pt x="3559772" y="0"/>
                    <a:pt x="3567158" y="3059"/>
                    <a:pt x="3572604" y="8505"/>
                  </a:cubicBezTo>
                  <a:cubicBezTo>
                    <a:pt x="3578049" y="13951"/>
                    <a:pt x="3581109" y="21337"/>
                    <a:pt x="3581109" y="29039"/>
                  </a:cubicBezTo>
                  <a:lnTo>
                    <a:pt x="3581109" y="1219396"/>
                  </a:lnTo>
                  <a:cubicBezTo>
                    <a:pt x="3581109" y="1227097"/>
                    <a:pt x="3578049" y="1234483"/>
                    <a:pt x="3572604" y="1239929"/>
                  </a:cubicBezTo>
                  <a:cubicBezTo>
                    <a:pt x="3567158" y="1245375"/>
                    <a:pt x="3559772" y="1248434"/>
                    <a:pt x="3552070" y="1248434"/>
                  </a:cubicBezTo>
                  <a:lnTo>
                    <a:pt x="29039" y="1248434"/>
                  </a:lnTo>
                  <a:cubicBezTo>
                    <a:pt x="21337" y="1248434"/>
                    <a:pt x="13951" y="1245375"/>
                    <a:pt x="8505" y="1239929"/>
                  </a:cubicBezTo>
                  <a:cubicBezTo>
                    <a:pt x="3059" y="1234483"/>
                    <a:pt x="0" y="1227097"/>
                    <a:pt x="0" y="1219396"/>
                  </a:cubicBezTo>
                  <a:lnTo>
                    <a:pt x="0" y="29039"/>
                  </a:lnTo>
                  <a:cubicBezTo>
                    <a:pt x="0" y="21337"/>
                    <a:pt x="3059" y="13951"/>
                    <a:pt x="8505" y="8505"/>
                  </a:cubicBezTo>
                  <a:cubicBezTo>
                    <a:pt x="13951" y="3059"/>
                    <a:pt x="21337" y="0"/>
                    <a:pt x="29039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581109" cy="130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endParaRPr lang="en-US" sz="2368" dirty="0">
                <a:solidFill>
                  <a:srgbClr val="FFFFFF"/>
                </a:solidFill>
                <a:latin typeface="Montserrat Bold"/>
              </a:endParaRPr>
            </a:p>
            <a:p>
              <a:pPr algn="ctr">
                <a:lnSpc>
                  <a:spcPts val="3316"/>
                </a:lnSpc>
              </a:pP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world_dict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= { }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for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source_airport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 in list(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df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['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'].unique()):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source_to_destinations_df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=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df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[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df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['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']==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source_airport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][['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','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DestinationAirport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','Distance']]</a:t>
              </a:r>
            </a:p>
            <a:p>
              <a:pPr algn="ctr">
                <a:lnSpc>
                  <a:spcPts val="3316"/>
                </a:lnSpc>
              </a:pPr>
              <a:endParaRPr lang="en-US" sz="2368" dirty="0">
                <a:solidFill>
                  <a:srgbClr val="FFFFFF"/>
                </a:solidFill>
                <a:latin typeface="Montserrat Bold"/>
              </a:endParaRPr>
            </a:p>
            <a:p>
              <a:pPr algn="ctr">
                <a:lnSpc>
                  <a:spcPts val="3316"/>
                </a:lnSpc>
              </a:pP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destinations_dict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={}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 for index, row in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source_to_destinations_df.iterrows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():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destinations_dict.update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({row['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DestinationAirport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']: row['Distance']})</a:t>
              </a:r>
            </a:p>
            <a:p>
              <a:pPr algn="ctr">
                <a:lnSpc>
                  <a:spcPts val="3316"/>
                </a:lnSpc>
              </a:pPr>
              <a:endParaRPr lang="en-US" sz="2368" dirty="0">
                <a:solidFill>
                  <a:srgbClr val="FFFFFF"/>
                </a:solidFill>
                <a:latin typeface="Montserrat Bold"/>
              </a:endParaRPr>
            </a:p>
            <a:p>
              <a:pPr algn="ctr">
                <a:lnSpc>
                  <a:spcPts val="3316"/>
                </a:lnSpc>
              </a:pP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world_dict.update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({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source_airport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: </a:t>
              </a:r>
              <a:r>
                <a:rPr lang="en-US" sz="2368" dirty="0" err="1">
                  <a:solidFill>
                    <a:srgbClr val="FFFFFF"/>
                  </a:solidFill>
                  <a:latin typeface="Montserrat Bold"/>
                </a:rPr>
                <a:t>destinations_dict</a:t>
              </a:r>
              <a:r>
                <a:rPr lang="en-US" sz="2368" dirty="0">
                  <a:solidFill>
                    <a:srgbClr val="FFFFFF"/>
                  </a:solidFill>
                  <a:latin typeface="Montserrat Bold"/>
                </a:rPr>
                <a:t>})</a:t>
              </a:r>
            </a:p>
            <a:p>
              <a:pPr algn="ctr">
                <a:lnSpc>
                  <a:spcPts val="3316"/>
                </a:lnSpc>
              </a:pPr>
              <a:endParaRPr lang="en-US" sz="2368" dirty="0">
                <a:solidFill>
                  <a:srgbClr val="FFFFFF"/>
                </a:solidFill>
                <a:latin typeface="Montserrat Bold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2846" y="8922374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24584" y="-2702486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084700" y="-757411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559677" y="1782312"/>
            <a:ext cx="10116857" cy="1084934"/>
            <a:chOff x="0" y="0"/>
            <a:chExt cx="2664522" cy="285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522" cy="285744"/>
            </a:xfrm>
            <a:custGeom>
              <a:avLst/>
              <a:gdLst/>
              <a:ahLst/>
              <a:cxnLst/>
              <a:rect l="l" t="t" r="r" b="b"/>
              <a:pathLst>
                <a:path w="2664522" h="285744">
                  <a:moveTo>
                    <a:pt x="39028" y="0"/>
                  </a:moveTo>
                  <a:lnTo>
                    <a:pt x="2625494" y="0"/>
                  </a:lnTo>
                  <a:cubicBezTo>
                    <a:pt x="2647049" y="0"/>
                    <a:pt x="2664522" y="17473"/>
                    <a:pt x="2664522" y="39028"/>
                  </a:cubicBezTo>
                  <a:lnTo>
                    <a:pt x="2664522" y="246716"/>
                  </a:lnTo>
                  <a:cubicBezTo>
                    <a:pt x="2664522" y="268271"/>
                    <a:pt x="2647049" y="285744"/>
                    <a:pt x="2625494" y="285744"/>
                  </a:cubicBezTo>
                  <a:lnTo>
                    <a:pt x="39028" y="285744"/>
                  </a:lnTo>
                  <a:cubicBezTo>
                    <a:pt x="17473" y="285744"/>
                    <a:pt x="0" y="268271"/>
                    <a:pt x="0" y="246716"/>
                  </a:cubicBezTo>
                  <a:lnTo>
                    <a:pt x="0" y="39028"/>
                  </a:lnTo>
                  <a:cubicBezTo>
                    <a:pt x="0" y="17473"/>
                    <a:pt x="17473" y="0"/>
                    <a:pt x="39028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64522" cy="342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000000"/>
                  </a:solidFill>
                  <a:latin typeface="Montserrat Bold"/>
                </a:rPr>
                <a:t>instantiate Undirected Graph.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0945" y="5745765"/>
            <a:ext cx="10054321" cy="991129"/>
            <a:chOff x="0" y="0"/>
            <a:chExt cx="2648052" cy="261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8052" cy="261038"/>
            </a:xfrm>
            <a:custGeom>
              <a:avLst/>
              <a:gdLst/>
              <a:ahLst/>
              <a:cxnLst/>
              <a:rect l="l" t="t" r="r" b="b"/>
              <a:pathLst>
                <a:path w="2648052" h="261038">
                  <a:moveTo>
                    <a:pt x="39270" y="0"/>
                  </a:moveTo>
                  <a:lnTo>
                    <a:pt x="2608781" y="0"/>
                  </a:lnTo>
                  <a:cubicBezTo>
                    <a:pt x="2619196" y="0"/>
                    <a:pt x="2629185" y="4137"/>
                    <a:pt x="2636550" y="11502"/>
                  </a:cubicBezTo>
                  <a:cubicBezTo>
                    <a:pt x="2643914" y="18867"/>
                    <a:pt x="2648052" y="28855"/>
                    <a:pt x="2648052" y="39270"/>
                  </a:cubicBezTo>
                  <a:lnTo>
                    <a:pt x="2648052" y="221768"/>
                  </a:lnTo>
                  <a:cubicBezTo>
                    <a:pt x="2648052" y="243456"/>
                    <a:pt x="2630469" y="261038"/>
                    <a:pt x="2608781" y="261038"/>
                  </a:cubicBezTo>
                  <a:lnTo>
                    <a:pt x="39270" y="261038"/>
                  </a:lnTo>
                  <a:cubicBezTo>
                    <a:pt x="17582" y="261038"/>
                    <a:pt x="0" y="243456"/>
                    <a:pt x="0" y="221768"/>
                  </a:cubicBezTo>
                  <a:lnTo>
                    <a:pt x="0" y="39270"/>
                  </a:lnTo>
                  <a:cubicBezTo>
                    <a:pt x="0" y="17582"/>
                    <a:pt x="17582" y="0"/>
                    <a:pt x="39270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648052" cy="318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000000"/>
                  </a:solidFill>
                  <a:latin typeface="Montserrat Bold"/>
                </a:rPr>
                <a:t> Locations in Latitude, Longitude and Altitude for calculate Heuristic function.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57563" y="3765481"/>
            <a:ext cx="10116857" cy="1084934"/>
            <a:chOff x="0" y="0"/>
            <a:chExt cx="2664522" cy="2857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64522" cy="285744"/>
            </a:xfrm>
            <a:custGeom>
              <a:avLst/>
              <a:gdLst/>
              <a:ahLst/>
              <a:cxnLst/>
              <a:rect l="l" t="t" r="r" b="b"/>
              <a:pathLst>
                <a:path w="2664522" h="285744">
                  <a:moveTo>
                    <a:pt x="39028" y="0"/>
                  </a:moveTo>
                  <a:lnTo>
                    <a:pt x="2625494" y="0"/>
                  </a:lnTo>
                  <a:cubicBezTo>
                    <a:pt x="2647049" y="0"/>
                    <a:pt x="2664522" y="17473"/>
                    <a:pt x="2664522" y="39028"/>
                  </a:cubicBezTo>
                  <a:lnTo>
                    <a:pt x="2664522" y="246716"/>
                  </a:lnTo>
                  <a:cubicBezTo>
                    <a:pt x="2664522" y="268271"/>
                    <a:pt x="2647049" y="285744"/>
                    <a:pt x="2625494" y="285744"/>
                  </a:cubicBezTo>
                  <a:lnTo>
                    <a:pt x="39028" y="285744"/>
                  </a:lnTo>
                  <a:cubicBezTo>
                    <a:pt x="17473" y="285744"/>
                    <a:pt x="0" y="268271"/>
                    <a:pt x="0" y="246716"/>
                  </a:cubicBezTo>
                  <a:lnTo>
                    <a:pt x="0" y="39028"/>
                  </a:lnTo>
                  <a:cubicBezTo>
                    <a:pt x="0" y="17473"/>
                    <a:pt x="17473" y="0"/>
                    <a:pt x="39028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64522" cy="342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FFFFFF"/>
                  </a:solidFill>
                  <a:latin typeface="Montserrat Bold"/>
                </a:rPr>
                <a:t>world_map=UndirectedGraph(world_dict)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7563" y="6963945"/>
            <a:ext cx="10398271" cy="2908570"/>
            <a:chOff x="0" y="0"/>
            <a:chExt cx="2738639" cy="7660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8639" cy="766043"/>
            </a:xfrm>
            <a:custGeom>
              <a:avLst/>
              <a:gdLst/>
              <a:ahLst/>
              <a:cxnLst/>
              <a:rect l="l" t="t" r="r" b="b"/>
              <a:pathLst>
                <a:path w="2738639" h="766043">
                  <a:moveTo>
                    <a:pt x="37971" y="0"/>
                  </a:moveTo>
                  <a:lnTo>
                    <a:pt x="2700668" y="0"/>
                  </a:lnTo>
                  <a:cubicBezTo>
                    <a:pt x="2710738" y="0"/>
                    <a:pt x="2720397" y="4001"/>
                    <a:pt x="2727518" y="11122"/>
                  </a:cubicBezTo>
                  <a:cubicBezTo>
                    <a:pt x="2734639" y="18243"/>
                    <a:pt x="2738639" y="27901"/>
                    <a:pt x="2738639" y="37971"/>
                  </a:cubicBezTo>
                  <a:lnTo>
                    <a:pt x="2738639" y="728072"/>
                  </a:lnTo>
                  <a:cubicBezTo>
                    <a:pt x="2738639" y="738142"/>
                    <a:pt x="2734639" y="747801"/>
                    <a:pt x="2727518" y="754922"/>
                  </a:cubicBezTo>
                  <a:cubicBezTo>
                    <a:pt x="2720397" y="762043"/>
                    <a:pt x="2710738" y="766043"/>
                    <a:pt x="2700668" y="766043"/>
                  </a:cubicBezTo>
                  <a:lnTo>
                    <a:pt x="37971" y="766043"/>
                  </a:lnTo>
                  <a:cubicBezTo>
                    <a:pt x="27901" y="766043"/>
                    <a:pt x="18243" y="762043"/>
                    <a:pt x="11122" y="754922"/>
                  </a:cubicBezTo>
                  <a:cubicBezTo>
                    <a:pt x="4001" y="747801"/>
                    <a:pt x="0" y="738142"/>
                    <a:pt x="0" y="728072"/>
                  </a:cubicBezTo>
                  <a:lnTo>
                    <a:pt x="0" y="37971"/>
                  </a:lnTo>
                  <a:cubicBezTo>
                    <a:pt x="0" y="27901"/>
                    <a:pt x="4001" y="18243"/>
                    <a:pt x="11122" y="11122"/>
                  </a:cubicBezTo>
                  <a:cubicBezTo>
                    <a:pt x="18243" y="4001"/>
                    <a:pt x="27901" y="0"/>
                    <a:pt x="37971" y="0"/>
                  </a:cubicBez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738639" cy="823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FFFFFF"/>
                  </a:solidFill>
                  <a:latin typeface="Montserrat Bold"/>
                </a:rPr>
                <a:t>locations_dict={}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FFFFFF"/>
                  </a:solidFill>
                  <a:latin typeface="Montserrat Bold"/>
                </a:rPr>
                <a:t>for nod in list(df['SourceAirport'].unique()):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FFFFFF"/>
                  </a:solidFill>
                  <a:latin typeface="Montserrat Bold"/>
                </a:rPr>
                <a:t>    nod_df=df[df['SourceAirport']==nod][['SourceAirport_Latitude','SourceAirport_Longitude','SourceAirport_Altitude']]</a:t>
              </a:r>
            </a:p>
            <a:p>
              <a:pPr algn="ctr">
                <a:lnSpc>
                  <a:spcPts val="3316"/>
                </a:lnSpc>
              </a:pPr>
              <a:r>
                <a:rPr lang="en-US" sz="2368">
                  <a:solidFill>
                    <a:srgbClr val="FFFFFF"/>
                  </a:solidFill>
                  <a:latin typeface="Montserrat Bold"/>
                </a:rPr>
                <a:t>    locations_dict.update({nod:tuple(nod_df.iloc[0])})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4592544">
            <a:off x="10843666" y="1624384"/>
            <a:ext cx="2087891" cy="2485724"/>
          </a:xfrm>
          <a:custGeom>
            <a:avLst/>
            <a:gdLst/>
            <a:ahLst/>
            <a:cxnLst/>
            <a:rect l="l" t="t" r="r" b="b"/>
            <a:pathLst>
              <a:path w="2087891" h="2485724">
                <a:moveTo>
                  <a:pt x="0" y="0"/>
                </a:moveTo>
                <a:lnTo>
                  <a:pt x="2087891" y="0"/>
                </a:lnTo>
                <a:lnTo>
                  <a:pt x="2087891" y="2485724"/>
                </a:lnTo>
                <a:lnTo>
                  <a:pt x="0" y="2485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4592544">
            <a:off x="11375226" y="5205165"/>
            <a:ext cx="2087891" cy="2485724"/>
          </a:xfrm>
          <a:custGeom>
            <a:avLst/>
            <a:gdLst/>
            <a:ahLst/>
            <a:cxnLst/>
            <a:rect l="l" t="t" r="r" b="b"/>
            <a:pathLst>
              <a:path w="2087891" h="2485724">
                <a:moveTo>
                  <a:pt x="0" y="0"/>
                </a:moveTo>
                <a:lnTo>
                  <a:pt x="2087891" y="0"/>
                </a:lnTo>
                <a:lnTo>
                  <a:pt x="2087891" y="2485724"/>
                </a:lnTo>
                <a:lnTo>
                  <a:pt x="0" y="2485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2846" y="8922374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107539" y="-3022987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187400" y="8679252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1298663" y="-69009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6" y="0"/>
                </a:lnTo>
                <a:lnTo>
                  <a:pt x="2597326" y="2796582"/>
                </a:lnTo>
                <a:lnTo>
                  <a:pt x="0" y="279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357737" y="2688461"/>
            <a:ext cx="14464079" cy="1665272"/>
          </a:xfrm>
          <a:custGeom>
            <a:avLst/>
            <a:gdLst/>
            <a:ahLst/>
            <a:cxnLst/>
            <a:rect l="l" t="t" r="r" b="b"/>
            <a:pathLst>
              <a:path w="14464079" h="1665272">
                <a:moveTo>
                  <a:pt x="0" y="0"/>
                </a:moveTo>
                <a:lnTo>
                  <a:pt x="14464079" y="0"/>
                </a:lnTo>
                <a:lnTo>
                  <a:pt x="14464079" y="1665272"/>
                </a:lnTo>
                <a:lnTo>
                  <a:pt x="0" y="1665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893" t="-379047" r="-11695" b="-1733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2357737" y="6393907"/>
            <a:ext cx="14464079" cy="2047427"/>
          </a:xfrm>
          <a:custGeom>
            <a:avLst/>
            <a:gdLst/>
            <a:ahLst/>
            <a:cxnLst/>
            <a:rect l="l" t="t" r="r" b="b"/>
            <a:pathLst>
              <a:path w="14464079" h="2047427">
                <a:moveTo>
                  <a:pt x="0" y="0"/>
                </a:moveTo>
                <a:lnTo>
                  <a:pt x="14464079" y="0"/>
                </a:lnTo>
                <a:lnTo>
                  <a:pt x="14464079" y="2047426"/>
                </a:lnTo>
                <a:lnTo>
                  <a:pt x="0" y="2047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477" t="-463441" r="-55961" b="-17309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891553" y="4562941"/>
            <a:ext cx="17396447" cy="153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4414" spc="-362">
                <a:solidFill>
                  <a:srgbClr val="000000"/>
                </a:solidFill>
                <a:latin typeface="DM Sans"/>
              </a:rPr>
              <a:t>• Pass initial  and  goal states then instantiate our problem from '</a:t>
            </a:r>
            <a:r>
              <a:rPr lang="en-US" sz="4414" spc="-362">
                <a:solidFill>
                  <a:srgbClr val="000000"/>
                </a:solidFill>
                <a:latin typeface="DM Sans Bold"/>
              </a:rPr>
              <a:t>Imam Khomeini International Airport' </a:t>
            </a:r>
            <a:r>
              <a:rPr lang="en-US" sz="4414" spc="-362">
                <a:solidFill>
                  <a:srgbClr val="000000"/>
                </a:solidFill>
                <a:latin typeface="DM Sans"/>
              </a:rPr>
              <a:t>to</a:t>
            </a:r>
            <a:r>
              <a:rPr lang="en-US" sz="4414" spc="-362">
                <a:solidFill>
                  <a:srgbClr val="000000"/>
                </a:solidFill>
                <a:latin typeface="DM Sans Bold"/>
              </a:rPr>
              <a:t> 'Raleigh Durham International Airport'</a:t>
            </a:r>
            <a:r>
              <a:rPr lang="en-US" sz="4414" spc="-362">
                <a:solidFill>
                  <a:srgbClr val="000000"/>
                </a:solidFill>
                <a:latin typeface="DM Sans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32026"/>
            <a:ext cx="17939836" cy="156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7"/>
              </a:lnSpc>
              <a:spcBef>
                <a:spcPct val="0"/>
              </a:spcBef>
            </a:pPr>
            <a:r>
              <a:rPr lang="en-US" sz="4548" spc="-372">
                <a:solidFill>
                  <a:srgbClr val="000000"/>
                </a:solidFill>
                <a:latin typeface="DM Sans"/>
              </a:rPr>
              <a:t>• Handle all Airports locations -- sources and destinations then pass a new attribute location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5553" y="1766444"/>
            <a:ext cx="6998061" cy="2561528"/>
            <a:chOff x="0" y="0"/>
            <a:chExt cx="2342659" cy="857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737" y="2620484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25553" y="5551668"/>
            <a:ext cx="6998061" cy="2561528"/>
            <a:chOff x="0" y="0"/>
            <a:chExt cx="2342659" cy="857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1737" y="6407104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20689" y="2404619"/>
            <a:ext cx="4132127" cy="48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4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468973" y="6094688"/>
            <a:ext cx="4132127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8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9987647" y="1366371"/>
            <a:ext cx="6957885" cy="3361675"/>
          </a:xfrm>
          <a:custGeom>
            <a:avLst/>
            <a:gdLst/>
            <a:ahLst/>
            <a:cxnLst/>
            <a:rect l="l" t="t" r="r" b="b"/>
            <a:pathLst>
              <a:path w="6957885" h="3361675">
                <a:moveTo>
                  <a:pt x="0" y="0"/>
                </a:moveTo>
                <a:lnTo>
                  <a:pt x="6957884" y="0"/>
                </a:lnTo>
                <a:lnTo>
                  <a:pt x="6957884" y="3361675"/>
                </a:lnTo>
                <a:lnTo>
                  <a:pt x="0" y="3361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952" t="-78682" r="-90199" b="-8681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9453857" y="5416873"/>
            <a:ext cx="8025463" cy="2831118"/>
          </a:xfrm>
          <a:custGeom>
            <a:avLst/>
            <a:gdLst/>
            <a:ahLst/>
            <a:cxnLst/>
            <a:rect l="l" t="t" r="r" b="b"/>
            <a:pathLst>
              <a:path w="8025463" h="2831118">
                <a:moveTo>
                  <a:pt x="0" y="0"/>
                </a:moveTo>
                <a:lnTo>
                  <a:pt x="8025464" y="0"/>
                </a:lnTo>
                <a:lnTo>
                  <a:pt x="8025464" y="2831118"/>
                </a:lnTo>
                <a:lnTo>
                  <a:pt x="0" y="2831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8254" t="-354814" r="-170105" b="-5257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2367008" y="2615122"/>
            <a:ext cx="6039489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Draw the path solution for the problem: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8973" y="6075638"/>
            <a:ext cx="413212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Add another path solution for your figure: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2995878" y="3768050"/>
            <a:ext cx="12548356" cy="206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6"/>
              </a:lnSpc>
            </a:pPr>
            <a:r>
              <a:rPr lang="en-US" sz="8453">
                <a:solidFill>
                  <a:srgbClr val="000000"/>
                </a:solidFill>
                <a:latin typeface="DM Sans Bold"/>
              </a:rPr>
              <a:t>Uninformed Search Algorithms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675624" y="1028700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635340" y="3350852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Breadth-First Search (BFS)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4385669" y="1507938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22509" y="1862612"/>
            <a:ext cx="7927409" cy="119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8AB7E2"/>
                </a:solidFill>
                <a:latin typeface="Carelia"/>
              </a:rPr>
              <a:t>TEAM MEMBERS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98214" y="3571414"/>
            <a:ext cx="7320616" cy="246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210" lvl="1" indent="-359605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01070A"/>
                </a:solidFill>
                <a:latin typeface="Dosis Bold"/>
              </a:rPr>
              <a:t>AHMED MOHAMED FAWZY</a:t>
            </a:r>
          </a:p>
          <a:p>
            <a:pPr marL="719210" lvl="1" indent="-359605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01070A"/>
                </a:solidFill>
                <a:latin typeface="Dosis Bold"/>
              </a:rPr>
              <a:t>PASSANT EL-TONSY ALI</a:t>
            </a:r>
          </a:p>
          <a:p>
            <a:pPr marL="719210" lvl="1" indent="-359605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01070A"/>
                </a:solidFill>
                <a:latin typeface="Dosis Bold"/>
              </a:rPr>
              <a:t> SAIF EMAD EL-DEN </a:t>
            </a:r>
          </a:p>
          <a:p>
            <a:pPr marL="719210" lvl="1" indent="-359605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01070A"/>
                </a:solidFill>
                <a:latin typeface="Dosis Bold"/>
              </a:rPr>
              <a:t> MOHAMED EMAD FAWZY</a:t>
            </a:r>
          </a:p>
        </p:txBody>
      </p:sp>
      <p:sp>
        <p:nvSpPr>
          <p:cNvPr id="4" name="Freeform 4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994603" y="3378853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2316740" y="4265450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2316740" y="5089771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2570549" y="5894549"/>
            <a:ext cx="6049248" cy="4114800"/>
          </a:xfrm>
          <a:custGeom>
            <a:avLst/>
            <a:gdLst/>
            <a:ahLst/>
            <a:cxnLst/>
            <a:rect l="l" t="t" r="r" b="b"/>
            <a:pathLst>
              <a:path w="6049248" h="4114800">
                <a:moveTo>
                  <a:pt x="0" y="0"/>
                </a:moveTo>
                <a:lnTo>
                  <a:pt x="6049248" y="0"/>
                </a:lnTo>
                <a:lnTo>
                  <a:pt x="604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9212130" y="6642341"/>
            <a:ext cx="7304232" cy="105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6170">
                <a:solidFill>
                  <a:srgbClr val="8AB7E2"/>
                </a:solidFill>
                <a:latin typeface="Canva Sans Bold"/>
              </a:rPr>
              <a:t>Under Supervision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44936" y="7881006"/>
            <a:ext cx="568255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"/>
              </a:rPr>
              <a:t>Prof.Dr. Lamiaa El-Refaei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"/>
              </a:rPr>
              <a:t>Dr.Mohamed Rehan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045510" y="2052171"/>
            <a:ext cx="7627846" cy="6504472"/>
          </a:xfrm>
          <a:custGeom>
            <a:avLst/>
            <a:gdLst/>
            <a:ahLst/>
            <a:cxnLst/>
            <a:rect l="l" t="t" r="r" b="b"/>
            <a:pathLst>
              <a:path w="7627846" h="6504472">
                <a:moveTo>
                  <a:pt x="0" y="0"/>
                </a:moveTo>
                <a:lnTo>
                  <a:pt x="7627845" y="0"/>
                </a:lnTo>
                <a:lnTo>
                  <a:pt x="7627845" y="6504472"/>
                </a:lnTo>
                <a:lnTo>
                  <a:pt x="0" y="6504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754495" y="3242486"/>
            <a:ext cx="5877402" cy="4732607"/>
          </a:xfrm>
          <a:custGeom>
            <a:avLst/>
            <a:gdLst/>
            <a:ahLst/>
            <a:cxnLst/>
            <a:rect l="l" t="t" r="r" b="b"/>
            <a:pathLst>
              <a:path w="5877402" h="4732607">
                <a:moveTo>
                  <a:pt x="0" y="0"/>
                </a:moveTo>
                <a:lnTo>
                  <a:pt x="5877402" y="0"/>
                </a:lnTo>
                <a:lnTo>
                  <a:pt x="5877402" y="4732607"/>
                </a:lnTo>
                <a:lnTo>
                  <a:pt x="0" y="4732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2157467" y="3537752"/>
            <a:ext cx="6986533" cy="4784717"/>
          </a:xfrm>
          <a:custGeom>
            <a:avLst/>
            <a:gdLst/>
            <a:ahLst/>
            <a:cxnLst/>
            <a:rect l="l" t="t" r="r" b="b"/>
            <a:pathLst>
              <a:path w="6986533" h="4784717">
                <a:moveTo>
                  <a:pt x="0" y="0"/>
                </a:moveTo>
                <a:lnTo>
                  <a:pt x="6986533" y="0"/>
                </a:lnTo>
                <a:lnTo>
                  <a:pt x="6986533" y="4784717"/>
                </a:lnTo>
                <a:lnTo>
                  <a:pt x="0" y="4784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1548" t="-71386" r="-104578" b="-306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467324" y="1311359"/>
            <a:ext cx="5719987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Breadth-First Search (BFS)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53720" y="8964964"/>
            <a:ext cx="5178177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0.08027s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946821" y="4281558"/>
            <a:ext cx="16394358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Depth First Search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68637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993376" y="2203792"/>
            <a:ext cx="7732112" cy="6593383"/>
          </a:xfrm>
          <a:custGeom>
            <a:avLst/>
            <a:gdLst/>
            <a:ahLst/>
            <a:cxnLst/>
            <a:rect l="l" t="t" r="r" b="b"/>
            <a:pathLst>
              <a:path w="7732112" h="6593383">
                <a:moveTo>
                  <a:pt x="0" y="0"/>
                </a:moveTo>
                <a:lnTo>
                  <a:pt x="7732112" y="0"/>
                </a:lnTo>
                <a:lnTo>
                  <a:pt x="7732112" y="6593383"/>
                </a:lnTo>
                <a:lnTo>
                  <a:pt x="0" y="659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711692" y="3686351"/>
            <a:ext cx="6295482" cy="4202234"/>
          </a:xfrm>
          <a:custGeom>
            <a:avLst/>
            <a:gdLst/>
            <a:ahLst/>
            <a:cxnLst/>
            <a:rect l="l" t="t" r="r" b="b"/>
            <a:pathLst>
              <a:path w="6295482" h="4202234">
                <a:moveTo>
                  <a:pt x="0" y="0"/>
                </a:moveTo>
                <a:lnTo>
                  <a:pt x="6295481" y="0"/>
                </a:lnTo>
                <a:lnTo>
                  <a:pt x="6295481" y="4202234"/>
                </a:lnTo>
                <a:lnTo>
                  <a:pt x="0" y="42022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8265258" y="522685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7" y="0"/>
                </a:lnTo>
                <a:lnTo>
                  <a:pt x="34562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689036" y="4087784"/>
            <a:ext cx="7410976" cy="4041359"/>
          </a:xfrm>
          <a:custGeom>
            <a:avLst/>
            <a:gdLst/>
            <a:ahLst/>
            <a:cxnLst/>
            <a:rect l="l" t="t" r="r" b="b"/>
            <a:pathLst>
              <a:path w="7410976" h="4041359">
                <a:moveTo>
                  <a:pt x="0" y="0"/>
                </a:moveTo>
                <a:lnTo>
                  <a:pt x="7410975" y="0"/>
                </a:lnTo>
                <a:lnTo>
                  <a:pt x="7410975" y="4041359"/>
                </a:lnTo>
                <a:lnTo>
                  <a:pt x="0" y="40413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3444" t="-72491" r="-70630" b="-3791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773082" y="1291293"/>
            <a:ext cx="5242882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Depth First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09090" y="9170323"/>
            <a:ext cx="5138440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0.62034s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51961" y="4363467"/>
            <a:ext cx="17584078" cy="146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8"/>
              </a:lnSpc>
            </a:pPr>
            <a:r>
              <a:rPr lang="en-US" sz="11498">
                <a:solidFill>
                  <a:srgbClr val="000000"/>
                </a:solidFill>
                <a:latin typeface="DM Sans Bold"/>
              </a:rPr>
              <a:t>Depth Limited Search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009340" y="2052171"/>
            <a:ext cx="7664016" cy="6535315"/>
          </a:xfrm>
          <a:custGeom>
            <a:avLst/>
            <a:gdLst/>
            <a:ahLst/>
            <a:cxnLst/>
            <a:rect l="l" t="t" r="r" b="b"/>
            <a:pathLst>
              <a:path w="7664016" h="6535315">
                <a:moveTo>
                  <a:pt x="0" y="0"/>
                </a:moveTo>
                <a:lnTo>
                  <a:pt x="7664015" y="0"/>
                </a:lnTo>
                <a:lnTo>
                  <a:pt x="7664015" y="6535315"/>
                </a:lnTo>
                <a:lnTo>
                  <a:pt x="0" y="6535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697288" y="3572861"/>
            <a:ext cx="6288118" cy="4100722"/>
          </a:xfrm>
          <a:custGeom>
            <a:avLst/>
            <a:gdLst/>
            <a:ahLst/>
            <a:cxnLst/>
            <a:rect l="l" t="t" r="r" b="b"/>
            <a:pathLst>
              <a:path w="6288118" h="4100722">
                <a:moveTo>
                  <a:pt x="0" y="0"/>
                </a:moveTo>
                <a:lnTo>
                  <a:pt x="6288118" y="0"/>
                </a:lnTo>
                <a:lnTo>
                  <a:pt x="6288118" y="4100722"/>
                </a:lnTo>
                <a:lnTo>
                  <a:pt x="0" y="4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45" b="-244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86902" y="3145645"/>
            <a:ext cx="8320894" cy="5132048"/>
          </a:xfrm>
          <a:custGeom>
            <a:avLst/>
            <a:gdLst/>
            <a:ahLst/>
            <a:cxnLst/>
            <a:rect l="l" t="t" r="r" b="b"/>
            <a:pathLst>
              <a:path w="8320894" h="5132048">
                <a:moveTo>
                  <a:pt x="0" y="0"/>
                </a:moveTo>
                <a:lnTo>
                  <a:pt x="8320894" y="0"/>
                </a:lnTo>
                <a:lnTo>
                  <a:pt x="8320894" y="5132048"/>
                </a:lnTo>
                <a:lnTo>
                  <a:pt x="0" y="51320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9853" t="-72491" r="-103326" b="-4918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376395" y="1139672"/>
            <a:ext cx="7283397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Depth Limited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13504" y="8964964"/>
            <a:ext cx="5091857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0.01248s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7265258" y="-76646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979609" y="3774011"/>
            <a:ext cx="14221859" cy="336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sz="8884">
                <a:solidFill>
                  <a:srgbClr val="000000"/>
                </a:solidFill>
                <a:latin typeface="DM Sans Bold"/>
              </a:rPr>
              <a:t>Iterative Deepening Search</a:t>
            </a:r>
          </a:p>
          <a:p>
            <a:pPr algn="ctr">
              <a:lnSpc>
                <a:spcPts val="9173"/>
              </a:lnSpc>
            </a:pPr>
            <a:endParaRPr lang="en-US" sz="8884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4626531" y="1414700"/>
            <a:ext cx="3303056" cy="3932430"/>
          </a:xfrm>
          <a:custGeom>
            <a:avLst/>
            <a:gdLst/>
            <a:ahLst/>
            <a:cxnLst/>
            <a:rect l="l" t="t" r="r" b="b"/>
            <a:pathLst>
              <a:path w="3303056" h="3932430">
                <a:moveTo>
                  <a:pt x="0" y="0"/>
                </a:moveTo>
                <a:lnTo>
                  <a:pt x="3303056" y="0"/>
                </a:lnTo>
                <a:lnTo>
                  <a:pt x="3303056" y="3932431"/>
                </a:lnTo>
                <a:lnTo>
                  <a:pt x="0" y="393243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17564" y="-2364815"/>
            <a:ext cx="4785168" cy="3584526"/>
          </a:xfrm>
          <a:custGeom>
            <a:avLst/>
            <a:gdLst/>
            <a:ahLst/>
            <a:cxnLst/>
            <a:rect l="l" t="t" r="r" b="b"/>
            <a:pathLst>
              <a:path w="4785168" h="3584526">
                <a:moveTo>
                  <a:pt x="0" y="0"/>
                </a:moveTo>
                <a:lnTo>
                  <a:pt x="4785168" y="0"/>
                </a:lnTo>
                <a:lnTo>
                  <a:pt x="4785168" y="3584526"/>
                </a:lnTo>
                <a:lnTo>
                  <a:pt x="0" y="358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985335" y="1897808"/>
            <a:ext cx="8091349" cy="6899714"/>
          </a:xfrm>
          <a:custGeom>
            <a:avLst/>
            <a:gdLst/>
            <a:ahLst/>
            <a:cxnLst/>
            <a:rect l="l" t="t" r="r" b="b"/>
            <a:pathLst>
              <a:path w="8091349" h="6899714">
                <a:moveTo>
                  <a:pt x="0" y="0"/>
                </a:moveTo>
                <a:lnTo>
                  <a:pt x="8091349" y="0"/>
                </a:lnTo>
                <a:lnTo>
                  <a:pt x="8091349" y="6899714"/>
                </a:lnTo>
                <a:lnTo>
                  <a:pt x="0" y="6899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420416" y="3759876"/>
            <a:ext cx="6878032" cy="3785970"/>
          </a:xfrm>
          <a:custGeom>
            <a:avLst/>
            <a:gdLst/>
            <a:ahLst/>
            <a:cxnLst/>
            <a:rect l="l" t="t" r="r" b="b"/>
            <a:pathLst>
              <a:path w="6878032" h="3785970">
                <a:moveTo>
                  <a:pt x="0" y="0"/>
                </a:moveTo>
                <a:lnTo>
                  <a:pt x="6878033" y="0"/>
                </a:lnTo>
                <a:lnTo>
                  <a:pt x="6878033" y="3785971"/>
                </a:lnTo>
                <a:lnTo>
                  <a:pt x="0" y="37859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4" r="-22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529097" y="6862261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891154" y="5143500"/>
            <a:ext cx="8252846" cy="1976033"/>
          </a:xfrm>
          <a:custGeom>
            <a:avLst/>
            <a:gdLst/>
            <a:ahLst/>
            <a:cxnLst/>
            <a:rect l="l" t="t" r="r" b="b"/>
            <a:pathLst>
              <a:path w="8252846" h="1976033">
                <a:moveTo>
                  <a:pt x="0" y="0"/>
                </a:moveTo>
                <a:lnTo>
                  <a:pt x="8252846" y="0"/>
                </a:lnTo>
                <a:lnTo>
                  <a:pt x="8252846" y="1976033"/>
                </a:lnTo>
                <a:lnTo>
                  <a:pt x="0" y="1976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7574" t="-366666" r="-138419" b="-20487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891154" y="2269107"/>
            <a:ext cx="10253878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Iterative Deepening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6684" y="9170323"/>
            <a:ext cx="511060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0.00519s</a:t>
            </a: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-279938" y="4253496"/>
            <a:ext cx="18411800" cy="22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9183">
                <a:solidFill>
                  <a:srgbClr val="000000"/>
                </a:solidFill>
                <a:latin typeface="DM Sans Bold"/>
              </a:rPr>
              <a:t> Uniform Cost Search</a:t>
            </a:r>
          </a:p>
          <a:p>
            <a:pPr algn="ctr">
              <a:lnSpc>
                <a:spcPts val="8632"/>
              </a:lnSpc>
            </a:pPr>
            <a:endParaRPr lang="en-US" sz="9183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17564" y="-2364815"/>
            <a:ext cx="4785168" cy="3584526"/>
          </a:xfrm>
          <a:custGeom>
            <a:avLst/>
            <a:gdLst/>
            <a:ahLst/>
            <a:cxnLst/>
            <a:rect l="l" t="t" r="r" b="b"/>
            <a:pathLst>
              <a:path w="4785168" h="3584526">
                <a:moveTo>
                  <a:pt x="0" y="0"/>
                </a:moveTo>
                <a:lnTo>
                  <a:pt x="4785168" y="0"/>
                </a:lnTo>
                <a:lnTo>
                  <a:pt x="4785168" y="3584526"/>
                </a:lnTo>
                <a:lnTo>
                  <a:pt x="0" y="358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985335" y="1897808"/>
            <a:ext cx="8091349" cy="6899714"/>
          </a:xfrm>
          <a:custGeom>
            <a:avLst/>
            <a:gdLst/>
            <a:ahLst/>
            <a:cxnLst/>
            <a:rect l="l" t="t" r="r" b="b"/>
            <a:pathLst>
              <a:path w="8091349" h="6899714">
                <a:moveTo>
                  <a:pt x="0" y="0"/>
                </a:moveTo>
                <a:lnTo>
                  <a:pt x="8091349" y="0"/>
                </a:lnTo>
                <a:lnTo>
                  <a:pt x="8091349" y="6899714"/>
                </a:lnTo>
                <a:lnTo>
                  <a:pt x="0" y="6899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518615" y="3090771"/>
            <a:ext cx="6681634" cy="5239808"/>
          </a:xfrm>
          <a:custGeom>
            <a:avLst/>
            <a:gdLst/>
            <a:ahLst/>
            <a:cxnLst/>
            <a:rect l="l" t="t" r="r" b="b"/>
            <a:pathLst>
              <a:path w="6681634" h="5239808">
                <a:moveTo>
                  <a:pt x="0" y="0"/>
                </a:moveTo>
                <a:lnTo>
                  <a:pt x="6681635" y="0"/>
                </a:lnTo>
                <a:lnTo>
                  <a:pt x="6681635" y="5239808"/>
                </a:lnTo>
                <a:lnTo>
                  <a:pt x="0" y="52398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411947" y="3406659"/>
            <a:ext cx="8348615" cy="3658382"/>
          </a:xfrm>
          <a:custGeom>
            <a:avLst/>
            <a:gdLst/>
            <a:ahLst/>
            <a:cxnLst/>
            <a:rect l="l" t="t" r="r" b="b"/>
            <a:pathLst>
              <a:path w="8348615" h="3658382">
                <a:moveTo>
                  <a:pt x="0" y="0"/>
                </a:moveTo>
                <a:lnTo>
                  <a:pt x="8348615" y="0"/>
                </a:lnTo>
                <a:lnTo>
                  <a:pt x="8348615" y="3658381"/>
                </a:lnTo>
                <a:lnTo>
                  <a:pt x="0" y="3658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425" t="-66381" r="-25676" b="-2876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373847" y="7507693"/>
            <a:ext cx="8128885" cy="1183077"/>
          </a:xfrm>
          <a:custGeom>
            <a:avLst/>
            <a:gdLst/>
            <a:ahLst/>
            <a:cxnLst/>
            <a:rect l="l" t="t" r="r" b="b"/>
            <a:pathLst>
              <a:path w="8128885" h="1183077">
                <a:moveTo>
                  <a:pt x="0" y="0"/>
                </a:moveTo>
                <a:lnTo>
                  <a:pt x="8128885" y="0"/>
                </a:lnTo>
                <a:lnTo>
                  <a:pt x="8128885" y="1183077"/>
                </a:lnTo>
                <a:lnTo>
                  <a:pt x="0" y="11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177" t="-257019" r="-60484" b="-3795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437107" y="1400686"/>
            <a:ext cx="5032086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 Uniform Cost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8996" y="9170323"/>
            <a:ext cx="506402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4.09291s</a:t>
            </a: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732272" y="1693032"/>
            <a:ext cx="16527028" cy="223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9028">
                <a:solidFill>
                  <a:srgbClr val="000000"/>
                </a:solidFill>
                <a:latin typeface="DM Sans Bold"/>
              </a:rPr>
              <a:t>Informed Search Algorithms</a:t>
            </a:r>
          </a:p>
          <a:p>
            <a:pPr algn="ctr">
              <a:lnSpc>
                <a:spcPts val="8487"/>
              </a:lnSpc>
            </a:pPr>
            <a:r>
              <a:rPr lang="en-US" sz="9028">
                <a:solidFill>
                  <a:srgbClr val="000000"/>
                </a:solidFill>
                <a:latin typeface="DM Sans Bold"/>
              </a:rPr>
              <a:t>( Best First Search )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2378976" y="4716829"/>
            <a:ext cx="1900153" cy="853341"/>
          </a:xfrm>
          <a:custGeom>
            <a:avLst/>
            <a:gdLst/>
            <a:ahLst/>
            <a:cxnLst/>
            <a:rect l="l" t="t" r="r" b="b"/>
            <a:pathLst>
              <a:path w="1900153" h="853341">
                <a:moveTo>
                  <a:pt x="0" y="0"/>
                </a:moveTo>
                <a:lnTo>
                  <a:pt x="1900152" y="0"/>
                </a:lnTo>
                <a:lnTo>
                  <a:pt x="1900152" y="853342"/>
                </a:lnTo>
                <a:lnTo>
                  <a:pt x="0" y="8533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5400000">
            <a:off x="4150343" y="4716829"/>
            <a:ext cx="1900153" cy="853341"/>
          </a:xfrm>
          <a:custGeom>
            <a:avLst/>
            <a:gdLst/>
            <a:ahLst/>
            <a:cxnLst/>
            <a:rect l="l" t="t" r="r" b="b"/>
            <a:pathLst>
              <a:path w="1900153" h="853341">
                <a:moveTo>
                  <a:pt x="0" y="0"/>
                </a:moveTo>
                <a:lnTo>
                  <a:pt x="1900152" y="0"/>
                </a:lnTo>
                <a:lnTo>
                  <a:pt x="1900152" y="853342"/>
                </a:lnTo>
                <a:lnTo>
                  <a:pt x="0" y="8533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1775818" y="6470215"/>
            <a:ext cx="6860961" cy="1328729"/>
            <a:chOff x="0" y="0"/>
            <a:chExt cx="2536912" cy="491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36912" cy="491312"/>
            </a:xfrm>
            <a:custGeom>
              <a:avLst/>
              <a:gdLst/>
              <a:ahLst/>
              <a:cxnLst/>
              <a:rect l="l" t="t" r="r" b="b"/>
              <a:pathLst>
                <a:path w="2536912" h="491312">
                  <a:moveTo>
                    <a:pt x="16926" y="0"/>
                  </a:moveTo>
                  <a:lnTo>
                    <a:pt x="2519986" y="0"/>
                  </a:lnTo>
                  <a:cubicBezTo>
                    <a:pt x="2529334" y="0"/>
                    <a:pt x="2536912" y="7578"/>
                    <a:pt x="2536912" y="16926"/>
                  </a:cubicBezTo>
                  <a:lnTo>
                    <a:pt x="2536912" y="474386"/>
                  </a:lnTo>
                  <a:cubicBezTo>
                    <a:pt x="2536912" y="483734"/>
                    <a:pt x="2529334" y="491312"/>
                    <a:pt x="2519986" y="491312"/>
                  </a:cubicBezTo>
                  <a:lnTo>
                    <a:pt x="16926" y="491312"/>
                  </a:lnTo>
                  <a:cubicBezTo>
                    <a:pt x="7578" y="491312"/>
                    <a:pt x="0" y="483734"/>
                    <a:pt x="0" y="474386"/>
                  </a:cubicBezTo>
                  <a:lnTo>
                    <a:pt x="0" y="16926"/>
                  </a:lnTo>
                  <a:cubicBezTo>
                    <a:pt x="0" y="7578"/>
                    <a:pt x="7578" y="0"/>
                    <a:pt x="16926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536912" cy="557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Open Sans Extra Bold"/>
                </a:rPr>
                <a:t>1-Greedy Search Algorithm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71901" y="6470215"/>
            <a:ext cx="6860961" cy="1328729"/>
            <a:chOff x="0" y="0"/>
            <a:chExt cx="2536912" cy="4913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36912" cy="491312"/>
            </a:xfrm>
            <a:custGeom>
              <a:avLst/>
              <a:gdLst/>
              <a:ahLst/>
              <a:cxnLst/>
              <a:rect l="l" t="t" r="r" b="b"/>
              <a:pathLst>
                <a:path w="2536912" h="491312">
                  <a:moveTo>
                    <a:pt x="16926" y="0"/>
                  </a:moveTo>
                  <a:lnTo>
                    <a:pt x="2519986" y="0"/>
                  </a:lnTo>
                  <a:cubicBezTo>
                    <a:pt x="2529334" y="0"/>
                    <a:pt x="2536912" y="7578"/>
                    <a:pt x="2536912" y="16926"/>
                  </a:cubicBezTo>
                  <a:lnTo>
                    <a:pt x="2536912" y="474386"/>
                  </a:lnTo>
                  <a:cubicBezTo>
                    <a:pt x="2536912" y="483734"/>
                    <a:pt x="2529334" y="491312"/>
                    <a:pt x="2519986" y="491312"/>
                  </a:cubicBezTo>
                  <a:lnTo>
                    <a:pt x="16926" y="491312"/>
                  </a:lnTo>
                  <a:cubicBezTo>
                    <a:pt x="7578" y="491312"/>
                    <a:pt x="0" y="483734"/>
                    <a:pt x="0" y="474386"/>
                  </a:cubicBezTo>
                  <a:lnTo>
                    <a:pt x="0" y="16926"/>
                  </a:lnTo>
                  <a:cubicBezTo>
                    <a:pt x="0" y="7578"/>
                    <a:pt x="7578" y="0"/>
                    <a:pt x="16926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2536912" cy="56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Extra Bold"/>
                </a:rPr>
                <a:t>2-A* Search Algorithm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73" y="470486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1008195" y="2745213"/>
            <a:ext cx="14794023" cy="18525"/>
          </a:xfrm>
          <a:prstGeom prst="line">
            <a:avLst/>
          </a:prstGeom>
          <a:ln w="38100" cap="flat">
            <a:solidFill>
              <a:srgbClr val="47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893370" y="2508307"/>
            <a:ext cx="432613" cy="4326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02638" y="811488"/>
            <a:ext cx="814078" cy="814078"/>
          </a:xfrm>
          <a:custGeom>
            <a:avLst/>
            <a:gdLst/>
            <a:ahLst/>
            <a:cxnLst/>
            <a:rect l="l" t="t" r="r" b="b"/>
            <a:pathLst>
              <a:path w="814078" h="814078">
                <a:moveTo>
                  <a:pt x="0" y="0"/>
                </a:moveTo>
                <a:lnTo>
                  <a:pt x="814077" y="0"/>
                </a:lnTo>
                <a:lnTo>
                  <a:pt x="814077" y="814078"/>
                </a:lnTo>
                <a:lnTo>
                  <a:pt x="0" y="81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0797629">
            <a:off x="2816633" y="3138621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3343331" y="2508307"/>
            <a:ext cx="432613" cy="4326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118714" y="3808867"/>
            <a:ext cx="919550" cy="931404"/>
          </a:xfrm>
          <a:custGeom>
            <a:avLst/>
            <a:gdLst/>
            <a:ahLst/>
            <a:cxnLst/>
            <a:rect l="l" t="t" r="r" b="b"/>
            <a:pathLst>
              <a:path w="919550" h="931404">
                <a:moveTo>
                  <a:pt x="0" y="0"/>
                </a:moveTo>
                <a:lnTo>
                  <a:pt x="919550" y="0"/>
                </a:lnTo>
                <a:lnTo>
                  <a:pt x="919550" y="931404"/>
                </a:lnTo>
                <a:lnTo>
                  <a:pt x="0" y="93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5264186" y="469961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3" y="0"/>
                </a:lnTo>
                <a:lnTo>
                  <a:pt x="1523713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5790884" y="2507781"/>
            <a:ext cx="432613" cy="4326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797629">
            <a:off x="7714147" y="3138096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8240844" y="2507781"/>
            <a:ext cx="432613" cy="43261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161700" y="509611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22" name="Group 22"/>
          <p:cNvGrpSpPr/>
          <p:nvPr/>
        </p:nvGrpSpPr>
        <p:grpSpPr>
          <a:xfrm>
            <a:off x="10688397" y="2547431"/>
            <a:ext cx="432613" cy="43261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D38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10797629">
            <a:off x="12611661" y="3177746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13138358" y="2547431"/>
            <a:ext cx="432613" cy="4326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564937" y="756318"/>
            <a:ext cx="922212" cy="922212"/>
          </a:xfrm>
          <a:custGeom>
            <a:avLst/>
            <a:gdLst/>
            <a:ahLst/>
            <a:cxnLst/>
            <a:rect l="l" t="t" r="r" b="b"/>
            <a:pathLst>
              <a:path w="922212" h="922212">
                <a:moveTo>
                  <a:pt x="0" y="0"/>
                </a:moveTo>
                <a:lnTo>
                  <a:pt x="922211" y="0"/>
                </a:lnTo>
                <a:lnTo>
                  <a:pt x="922211" y="922212"/>
                </a:lnTo>
                <a:lnTo>
                  <a:pt x="0" y="922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0491756" y="845307"/>
            <a:ext cx="833223" cy="833223"/>
          </a:xfrm>
          <a:custGeom>
            <a:avLst/>
            <a:gdLst/>
            <a:ahLst/>
            <a:cxnLst/>
            <a:rect l="l" t="t" r="r" b="b"/>
            <a:pathLst>
              <a:path w="833223" h="833223">
                <a:moveTo>
                  <a:pt x="0" y="0"/>
                </a:moveTo>
                <a:lnTo>
                  <a:pt x="833223" y="0"/>
                </a:lnTo>
                <a:lnTo>
                  <a:pt x="833223" y="833223"/>
                </a:lnTo>
                <a:lnTo>
                  <a:pt x="0" y="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>
            <a:off x="8110171" y="3873844"/>
            <a:ext cx="743604" cy="743604"/>
          </a:xfrm>
          <a:custGeom>
            <a:avLst/>
            <a:gdLst/>
            <a:ahLst/>
            <a:cxnLst/>
            <a:rect l="l" t="t" r="r" b="b"/>
            <a:pathLst>
              <a:path w="743604" h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>
            <a:off x="12893237" y="3765367"/>
            <a:ext cx="960559" cy="960559"/>
          </a:xfrm>
          <a:custGeom>
            <a:avLst/>
            <a:gdLst/>
            <a:ahLst/>
            <a:cxnLst/>
            <a:rect l="l" t="t" r="r" b="b"/>
            <a:pathLst>
              <a:path w="960559" h="960559">
                <a:moveTo>
                  <a:pt x="0" y="0"/>
                </a:moveTo>
                <a:lnTo>
                  <a:pt x="960559" y="0"/>
                </a:lnTo>
                <a:lnTo>
                  <a:pt x="960559" y="960558"/>
                </a:lnTo>
                <a:lnTo>
                  <a:pt x="0" y="9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3" name="Freeform 33"/>
          <p:cNvSpPr/>
          <p:nvPr/>
        </p:nvSpPr>
        <p:spPr>
          <a:xfrm>
            <a:off x="15059214" y="509611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4" name="Group 34"/>
          <p:cNvGrpSpPr/>
          <p:nvPr/>
        </p:nvGrpSpPr>
        <p:grpSpPr>
          <a:xfrm>
            <a:off x="15585911" y="2547431"/>
            <a:ext cx="432613" cy="43261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837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385606" y="845307"/>
            <a:ext cx="833223" cy="833223"/>
          </a:xfrm>
          <a:custGeom>
            <a:avLst/>
            <a:gdLst/>
            <a:ahLst/>
            <a:cxnLst/>
            <a:rect l="l" t="t" r="r" b="b"/>
            <a:pathLst>
              <a:path w="833223" h="833223">
                <a:moveTo>
                  <a:pt x="0" y="0"/>
                </a:moveTo>
                <a:lnTo>
                  <a:pt x="833223" y="0"/>
                </a:lnTo>
                <a:lnTo>
                  <a:pt x="833223" y="833223"/>
                </a:lnTo>
                <a:lnTo>
                  <a:pt x="0" y="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8" name="Freeform 38"/>
          <p:cNvSpPr/>
          <p:nvPr/>
        </p:nvSpPr>
        <p:spPr>
          <a:xfrm>
            <a:off x="374994" y="5777696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9" name="AutoShape 39"/>
          <p:cNvSpPr/>
          <p:nvPr/>
        </p:nvSpPr>
        <p:spPr>
          <a:xfrm flipV="1">
            <a:off x="1016516" y="8031298"/>
            <a:ext cx="7665262" cy="21125"/>
          </a:xfrm>
          <a:prstGeom prst="line">
            <a:avLst/>
          </a:prstGeom>
          <a:ln w="38100" cap="flat">
            <a:solidFill>
              <a:srgbClr val="47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40"/>
          <p:cNvGrpSpPr/>
          <p:nvPr/>
        </p:nvGrpSpPr>
        <p:grpSpPr>
          <a:xfrm>
            <a:off x="901691" y="7815516"/>
            <a:ext cx="432613" cy="43261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710959" y="6118698"/>
            <a:ext cx="814078" cy="814078"/>
          </a:xfrm>
          <a:custGeom>
            <a:avLst/>
            <a:gdLst/>
            <a:ahLst/>
            <a:cxnLst/>
            <a:rect l="l" t="t" r="r" b="b"/>
            <a:pathLst>
              <a:path w="814078" h="814078">
                <a:moveTo>
                  <a:pt x="0" y="0"/>
                </a:moveTo>
                <a:lnTo>
                  <a:pt x="814078" y="0"/>
                </a:lnTo>
                <a:lnTo>
                  <a:pt x="814078" y="814078"/>
                </a:lnTo>
                <a:lnTo>
                  <a:pt x="0" y="81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4" name="Freeform 44"/>
          <p:cNvSpPr/>
          <p:nvPr/>
        </p:nvSpPr>
        <p:spPr>
          <a:xfrm rot="-10797629">
            <a:off x="2824955" y="8445831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45" name="Group 45"/>
          <p:cNvGrpSpPr/>
          <p:nvPr/>
        </p:nvGrpSpPr>
        <p:grpSpPr>
          <a:xfrm>
            <a:off x="3351652" y="7815516"/>
            <a:ext cx="432613" cy="43261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3127036" y="9116077"/>
            <a:ext cx="919550" cy="931404"/>
          </a:xfrm>
          <a:custGeom>
            <a:avLst/>
            <a:gdLst/>
            <a:ahLst/>
            <a:cxnLst/>
            <a:rect l="l" t="t" r="r" b="b"/>
            <a:pathLst>
              <a:path w="919550" h="931404">
                <a:moveTo>
                  <a:pt x="0" y="0"/>
                </a:moveTo>
                <a:lnTo>
                  <a:pt x="919550" y="0"/>
                </a:lnTo>
                <a:lnTo>
                  <a:pt x="919550" y="931404"/>
                </a:lnTo>
                <a:lnTo>
                  <a:pt x="0" y="93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9" name="Freeform 49"/>
          <p:cNvSpPr/>
          <p:nvPr/>
        </p:nvSpPr>
        <p:spPr>
          <a:xfrm>
            <a:off x="5272508" y="5777170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0" name="Group 50"/>
          <p:cNvGrpSpPr/>
          <p:nvPr/>
        </p:nvGrpSpPr>
        <p:grpSpPr>
          <a:xfrm>
            <a:off x="5799205" y="7814991"/>
            <a:ext cx="432613" cy="432613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 rot="-10797629">
            <a:off x="7722468" y="8445306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4" name="Group 54"/>
          <p:cNvGrpSpPr/>
          <p:nvPr/>
        </p:nvGrpSpPr>
        <p:grpSpPr>
          <a:xfrm>
            <a:off x="8249166" y="7814991"/>
            <a:ext cx="432613" cy="432613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5573258" y="6063528"/>
            <a:ext cx="922212" cy="922212"/>
          </a:xfrm>
          <a:custGeom>
            <a:avLst/>
            <a:gdLst/>
            <a:ahLst/>
            <a:cxnLst/>
            <a:rect l="l" t="t" r="r" b="b"/>
            <a:pathLst>
              <a:path w="922212" h="922212">
                <a:moveTo>
                  <a:pt x="0" y="0"/>
                </a:moveTo>
                <a:lnTo>
                  <a:pt x="922212" y="0"/>
                </a:lnTo>
                <a:lnTo>
                  <a:pt x="922212" y="922212"/>
                </a:lnTo>
                <a:lnTo>
                  <a:pt x="0" y="922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8" name="Freeform 58"/>
          <p:cNvSpPr/>
          <p:nvPr/>
        </p:nvSpPr>
        <p:spPr>
          <a:xfrm>
            <a:off x="8118492" y="9181054"/>
            <a:ext cx="743604" cy="743604"/>
          </a:xfrm>
          <a:custGeom>
            <a:avLst/>
            <a:gdLst/>
            <a:ahLst/>
            <a:cxnLst/>
            <a:rect l="l" t="t" r="r" b="b"/>
            <a:pathLst>
              <a:path w="743604" h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9"/>
          <p:cNvGrpSpPr/>
          <p:nvPr/>
        </p:nvGrpSpPr>
        <p:grpSpPr>
          <a:xfrm>
            <a:off x="9840445" y="5276090"/>
            <a:ext cx="8417574" cy="3645848"/>
            <a:chOff x="0" y="0"/>
            <a:chExt cx="2216974" cy="96022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216974" cy="960223"/>
            </a:xfrm>
            <a:custGeom>
              <a:avLst/>
              <a:gdLst/>
              <a:ahLst/>
              <a:cxnLst/>
              <a:rect l="l" t="t" r="r" b="b"/>
              <a:pathLst>
                <a:path w="2216974" h="960223">
                  <a:moveTo>
                    <a:pt x="46906" y="0"/>
                  </a:moveTo>
                  <a:lnTo>
                    <a:pt x="2170068" y="0"/>
                  </a:lnTo>
                  <a:cubicBezTo>
                    <a:pt x="2182508" y="0"/>
                    <a:pt x="2194439" y="4942"/>
                    <a:pt x="2203236" y="13739"/>
                  </a:cubicBezTo>
                  <a:cubicBezTo>
                    <a:pt x="2212032" y="22535"/>
                    <a:pt x="2216974" y="34466"/>
                    <a:pt x="2216974" y="46906"/>
                  </a:cubicBezTo>
                  <a:lnTo>
                    <a:pt x="2216974" y="913317"/>
                  </a:lnTo>
                  <a:cubicBezTo>
                    <a:pt x="2216974" y="925757"/>
                    <a:pt x="2212032" y="937688"/>
                    <a:pt x="2203236" y="946485"/>
                  </a:cubicBezTo>
                  <a:cubicBezTo>
                    <a:pt x="2194439" y="955281"/>
                    <a:pt x="2182508" y="960223"/>
                    <a:pt x="2170068" y="960223"/>
                  </a:cubicBezTo>
                  <a:lnTo>
                    <a:pt x="46906" y="960223"/>
                  </a:lnTo>
                  <a:cubicBezTo>
                    <a:pt x="21001" y="960223"/>
                    <a:pt x="0" y="939223"/>
                    <a:pt x="0" y="913317"/>
                  </a:cubicBezTo>
                  <a:lnTo>
                    <a:pt x="0" y="46906"/>
                  </a:lnTo>
                  <a:cubicBezTo>
                    <a:pt x="0" y="34466"/>
                    <a:pt x="4942" y="22535"/>
                    <a:pt x="13739" y="13739"/>
                  </a:cubicBezTo>
                  <a:cubicBezTo>
                    <a:pt x="22535" y="4942"/>
                    <a:pt x="34466" y="0"/>
                    <a:pt x="46906" y="0"/>
                  </a:cubicBezTo>
                  <a:close/>
                </a:path>
              </a:pathLst>
            </a:custGeom>
            <a:solidFill>
              <a:srgbClr val="F8B27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2216974" cy="988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9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210953" y="3119046"/>
            <a:ext cx="1797446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1-Explore Data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660914" y="570670"/>
            <a:ext cx="2212748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2-Problem Formulation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108467" y="3118521"/>
            <a:ext cx="1797446" cy="174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3-Construct Flight Trip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591571" y="1371233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4-BFS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005981" y="3158171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5-DFS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456937" y="1336613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6-DLS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903495" y="3158171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7-IDS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09750" y="8426256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8-UCS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484598" y="6740054"/>
            <a:ext cx="220442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5"/>
              </a:lnSpc>
              <a:spcBef>
                <a:spcPct val="0"/>
              </a:spcBef>
            </a:pPr>
            <a:r>
              <a:rPr lang="en-US" sz="2699">
                <a:solidFill>
                  <a:srgbClr val="343432"/>
                </a:solidFill>
                <a:latin typeface="Montserrat Classic Bold"/>
              </a:rPr>
              <a:t>9-GREEDY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108467" y="8425730"/>
            <a:ext cx="1797446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10-A*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176722" y="6476784"/>
            <a:ext cx="2283221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</a:rPr>
              <a:t>10-Comparison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61792" y="6051270"/>
            <a:ext cx="834843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M Serif Display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2581247" y="4018610"/>
            <a:ext cx="13377617" cy="22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9183">
                <a:solidFill>
                  <a:srgbClr val="000000"/>
                </a:solidFill>
                <a:latin typeface="DM Sans Bold"/>
              </a:rPr>
              <a:t>Greedy Search Algorithm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87687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17564" y="-2364815"/>
            <a:ext cx="4785168" cy="3584526"/>
          </a:xfrm>
          <a:custGeom>
            <a:avLst/>
            <a:gdLst/>
            <a:ahLst/>
            <a:cxnLst/>
            <a:rect l="l" t="t" r="r" b="b"/>
            <a:pathLst>
              <a:path w="4785168" h="3584526">
                <a:moveTo>
                  <a:pt x="0" y="0"/>
                </a:moveTo>
                <a:lnTo>
                  <a:pt x="4785168" y="0"/>
                </a:lnTo>
                <a:lnTo>
                  <a:pt x="4785168" y="3584526"/>
                </a:lnTo>
                <a:lnTo>
                  <a:pt x="0" y="358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813758" y="2019947"/>
            <a:ext cx="8091349" cy="6899714"/>
          </a:xfrm>
          <a:custGeom>
            <a:avLst/>
            <a:gdLst/>
            <a:ahLst/>
            <a:cxnLst/>
            <a:rect l="l" t="t" r="r" b="b"/>
            <a:pathLst>
              <a:path w="8091349" h="6899714">
                <a:moveTo>
                  <a:pt x="0" y="0"/>
                </a:moveTo>
                <a:lnTo>
                  <a:pt x="8091349" y="0"/>
                </a:lnTo>
                <a:lnTo>
                  <a:pt x="8091349" y="6899714"/>
                </a:lnTo>
                <a:lnTo>
                  <a:pt x="0" y="6899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354449" y="3388500"/>
            <a:ext cx="6688094" cy="4843102"/>
          </a:xfrm>
          <a:custGeom>
            <a:avLst/>
            <a:gdLst/>
            <a:ahLst/>
            <a:cxnLst/>
            <a:rect l="l" t="t" r="r" b="b"/>
            <a:pathLst>
              <a:path w="6688094" h="4843102">
                <a:moveTo>
                  <a:pt x="0" y="0"/>
                </a:moveTo>
                <a:lnTo>
                  <a:pt x="6688094" y="0"/>
                </a:lnTo>
                <a:lnTo>
                  <a:pt x="6688094" y="4843102"/>
                </a:lnTo>
                <a:lnTo>
                  <a:pt x="0" y="4843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86902" y="7769106"/>
            <a:ext cx="8290412" cy="1093241"/>
          </a:xfrm>
          <a:custGeom>
            <a:avLst/>
            <a:gdLst/>
            <a:ahLst/>
            <a:cxnLst/>
            <a:rect l="l" t="t" r="r" b="b"/>
            <a:pathLst>
              <a:path w="8290412" h="1093241">
                <a:moveTo>
                  <a:pt x="0" y="0"/>
                </a:moveTo>
                <a:lnTo>
                  <a:pt x="8290413" y="0"/>
                </a:lnTo>
                <a:lnTo>
                  <a:pt x="8290413" y="1093242"/>
                </a:lnTo>
                <a:lnTo>
                  <a:pt x="0" y="10932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6019" t="-340277" r="-87118" b="-51107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748756" y="1400686"/>
            <a:ext cx="6121625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Greedy Search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3640613"/>
            <a:ext cx="8348615" cy="3658382"/>
          </a:xfrm>
          <a:custGeom>
            <a:avLst/>
            <a:gdLst/>
            <a:ahLst/>
            <a:cxnLst/>
            <a:rect l="l" t="t" r="r" b="b"/>
            <a:pathLst>
              <a:path w="8348615" h="3658382">
                <a:moveTo>
                  <a:pt x="0" y="0"/>
                </a:moveTo>
                <a:lnTo>
                  <a:pt x="8348615" y="0"/>
                </a:lnTo>
                <a:lnTo>
                  <a:pt x="8348615" y="3658382"/>
                </a:lnTo>
                <a:lnTo>
                  <a:pt x="0" y="3658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6425" t="-66381" r="-25676" b="-2876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1505559" y="9033891"/>
            <a:ext cx="515763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0.20588s</a:t>
            </a: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-279938" y="4125939"/>
            <a:ext cx="18411800" cy="116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9183">
                <a:solidFill>
                  <a:srgbClr val="000000"/>
                </a:solidFill>
                <a:latin typeface="DM Sans Bold"/>
              </a:rPr>
              <a:t>A* Search Algorithm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17564" y="-2364815"/>
            <a:ext cx="4785168" cy="3584526"/>
          </a:xfrm>
          <a:custGeom>
            <a:avLst/>
            <a:gdLst/>
            <a:ahLst/>
            <a:cxnLst/>
            <a:rect l="l" t="t" r="r" b="b"/>
            <a:pathLst>
              <a:path w="4785168" h="3584526">
                <a:moveTo>
                  <a:pt x="0" y="0"/>
                </a:moveTo>
                <a:lnTo>
                  <a:pt x="4785168" y="0"/>
                </a:lnTo>
                <a:lnTo>
                  <a:pt x="4785168" y="3584526"/>
                </a:lnTo>
                <a:lnTo>
                  <a:pt x="0" y="358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985335" y="1897808"/>
            <a:ext cx="8091349" cy="6899714"/>
          </a:xfrm>
          <a:custGeom>
            <a:avLst/>
            <a:gdLst/>
            <a:ahLst/>
            <a:cxnLst/>
            <a:rect l="l" t="t" r="r" b="b"/>
            <a:pathLst>
              <a:path w="8091349" h="6899714">
                <a:moveTo>
                  <a:pt x="0" y="0"/>
                </a:moveTo>
                <a:lnTo>
                  <a:pt x="8091349" y="0"/>
                </a:lnTo>
                <a:lnTo>
                  <a:pt x="8091349" y="6899714"/>
                </a:lnTo>
                <a:lnTo>
                  <a:pt x="0" y="6899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636109" y="3100296"/>
            <a:ext cx="6566041" cy="5059081"/>
          </a:xfrm>
          <a:custGeom>
            <a:avLst/>
            <a:gdLst/>
            <a:ahLst/>
            <a:cxnLst/>
            <a:rect l="l" t="t" r="r" b="b"/>
            <a:pathLst>
              <a:path w="6566041" h="5059081">
                <a:moveTo>
                  <a:pt x="0" y="0"/>
                </a:moveTo>
                <a:lnTo>
                  <a:pt x="6566041" y="0"/>
                </a:lnTo>
                <a:lnTo>
                  <a:pt x="6566041" y="5059081"/>
                </a:lnTo>
                <a:lnTo>
                  <a:pt x="0" y="5059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21459" y="4204048"/>
            <a:ext cx="8981273" cy="3955329"/>
          </a:xfrm>
          <a:custGeom>
            <a:avLst/>
            <a:gdLst/>
            <a:ahLst/>
            <a:cxnLst/>
            <a:rect l="l" t="t" r="r" b="b"/>
            <a:pathLst>
              <a:path w="8981273" h="3955329">
                <a:moveTo>
                  <a:pt x="0" y="0"/>
                </a:moveTo>
                <a:lnTo>
                  <a:pt x="8981273" y="0"/>
                </a:lnTo>
                <a:lnTo>
                  <a:pt x="8981273" y="3955329"/>
                </a:lnTo>
                <a:lnTo>
                  <a:pt x="0" y="39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1707" t="-58396" r="-12766" b="-1327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488325" y="1641135"/>
            <a:ext cx="4472517" cy="200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A* Search Algorithm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8165" y="70366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522" y="9033891"/>
            <a:ext cx="5112395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Execution Time: 0m 3.76404s</a:t>
            </a: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880486" y="2656345"/>
            <a:ext cx="16527028" cy="115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9028">
                <a:solidFill>
                  <a:srgbClr val="000000"/>
                </a:solidFill>
                <a:latin typeface="DM Sans Bold"/>
              </a:rPr>
              <a:t>Comparison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2378976" y="4716829"/>
            <a:ext cx="1900153" cy="853341"/>
          </a:xfrm>
          <a:custGeom>
            <a:avLst/>
            <a:gdLst/>
            <a:ahLst/>
            <a:cxnLst/>
            <a:rect l="l" t="t" r="r" b="b"/>
            <a:pathLst>
              <a:path w="1900153" h="853341">
                <a:moveTo>
                  <a:pt x="0" y="0"/>
                </a:moveTo>
                <a:lnTo>
                  <a:pt x="1900152" y="0"/>
                </a:lnTo>
                <a:lnTo>
                  <a:pt x="1900152" y="853342"/>
                </a:lnTo>
                <a:lnTo>
                  <a:pt x="0" y="8533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5400000">
            <a:off x="4150343" y="4716829"/>
            <a:ext cx="1900153" cy="853341"/>
          </a:xfrm>
          <a:custGeom>
            <a:avLst/>
            <a:gdLst/>
            <a:ahLst/>
            <a:cxnLst/>
            <a:rect l="l" t="t" r="r" b="b"/>
            <a:pathLst>
              <a:path w="1900153" h="853341">
                <a:moveTo>
                  <a:pt x="0" y="0"/>
                </a:moveTo>
                <a:lnTo>
                  <a:pt x="1900152" y="0"/>
                </a:lnTo>
                <a:lnTo>
                  <a:pt x="1900152" y="853342"/>
                </a:lnTo>
                <a:lnTo>
                  <a:pt x="0" y="8533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1775818" y="6470215"/>
            <a:ext cx="6860961" cy="1328729"/>
            <a:chOff x="0" y="0"/>
            <a:chExt cx="2536912" cy="4913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36912" cy="491312"/>
            </a:xfrm>
            <a:custGeom>
              <a:avLst/>
              <a:gdLst/>
              <a:ahLst/>
              <a:cxnLst/>
              <a:rect l="l" t="t" r="r" b="b"/>
              <a:pathLst>
                <a:path w="2536912" h="491312">
                  <a:moveTo>
                    <a:pt x="16926" y="0"/>
                  </a:moveTo>
                  <a:lnTo>
                    <a:pt x="2519986" y="0"/>
                  </a:lnTo>
                  <a:cubicBezTo>
                    <a:pt x="2529334" y="0"/>
                    <a:pt x="2536912" y="7578"/>
                    <a:pt x="2536912" y="16926"/>
                  </a:cubicBezTo>
                  <a:lnTo>
                    <a:pt x="2536912" y="474386"/>
                  </a:lnTo>
                  <a:cubicBezTo>
                    <a:pt x="2536912" y="483734"/>
                    <a:pt x="2529334" y="491312"/>
                    <a:pt x="2519986" y="491312"/>
                  </a:cubicBezTo>
                  <a:lnTo>
                    <a:pt x="16926" y="491312"/>
                  </a:lnTo>
                  <a:cubicBezTo>
                    <a:pt x="7578" y="491312"/>
                    <a:pt x="0" y="483734"/>
                    <a:pt x="0" y="474386"/>
                  </a:cubicBezTo>
                  <a:lnTo>
                    <a:pt x="0" y="16926"/>
                  </a:lnTo>
                  <a:cubicBezTo>
                    <a:pt x="0" y="7578"/>
                    <a:pt x="7578" y="0"/>
                    <a:pt x="16926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2536912" cy="577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000000"/>
                  </a:solidFill>
                  <a:latin typeface="Open Sans Extra Bold"/>
                </a:rPr>
                <a:t>1- Different Paths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98572" y="6470215"/>
            <a:ext cx="6860961" cy="1328729"/>
            <a:chOff x="0" y="0"/>
            <a:chExt cx="2536912" cy="4913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36912" cy="491312"/>
            </a:xfrm>
            <a:custGeom>
              <a:avLst/>
              <a:gdLst/>
              <a:ahLst/>
              <a:cxnLst/>
              <a:rect l="l" t="t" r="r" b="b"/>
              <a:pathLst>
                <a:path w="2536912" h="491312">
                  <a:moveTo>
                    <a:pt x="16926" y="0"/>
                  </a:moveTo>
                  <a:lnTo>
                    <a:pt x="2519986" y="0"/>
                  </a:lnTo>
                  <a:cubicBezTo>
                    <a:pt x="2529334" y="0"/>
                    <a:pt x="2536912" y="7578"/>
                    <a:pt x="2536912" y="16926"/>
                  </a:cubicBezTo>
                  <a:lnTo>
                    <a:pt x="2536912" y="474386"/>
                  </a:lnTo>
                  <a:cubicBezTo>
                    <a:pt x="2536912" y="483734"/>
                    <a:pt x="2529334" y="491312"/>
                    <a:pt x="2519986" y="491312"/>
                  </a:cubicBezTo>
                  <a:lnTo>
                    <a:pt x="16926" y="491312"/>
                  </a:lnTo>
                  <a:cubicBezTo>
                    <a:pt x="7578" y="491312"/>
                    <a:pt x="0" y="483734"/>
                    <a:pt x="0" y="474386"/>
                  </a:cubicBezTo>
                  <a:lnTo>
                    <a:pt x="0" y="16926"/>
                  </a:lnTo>
                  <a:cubicBezTo>
                    <a:pt x="0" y="7578"/>
                    <a:pt x="7578" y="0"/>
                    <a:pt x="16926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536912" cy="577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000000"/>
                  </a:solidFill>
                  <a:latin typeface="Open Sans Extra Bold"/>
                </a:rPr>
                <a:t>2-Execution Time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-279938" y="4484565"/>
            <a:ext cx="18411800" cy="116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9183">
                <a:solidFill>
                  <a:srgbClr val="000000"/>
                </a:solidFill>
                <a:latin typeface="DM Sans Bold"/>
              </a:rPr>
              <a:t> Different Paths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529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050104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0600" y="2549328"/>
            <a:ext cx="12447329" cy="7013771"/>
          </a:xfrm>
          <a:custGeom>
            <a:avLst/>
            <a:gdLst/>
            <a:ahLst/>
            <a:cxnLst/>
            <a:rect l="l" t="t" r="r" b="b"/>
            <a:pathLst>
              <a:path w="8091349" h="6899714">
                <a:moveTo>
                  <a:pt x="0" y="0"/>
                </a:moveTo>
                <a:lnTo>
                  <a:pt x="8091349" y="0"/>
                </a:lnTo>
                <a:lnTo>
                  <a:pt x="8091349" y="6899714"/>
                </a:lnTo>
                <a:lnTo>
                  <a:pt x="0" y="68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372376" y="3847064"/>
            <a:ext cx="8454402" cy="5030236"/>
          </a:xfrm>
          <a:custGeom>
            <a:avLst/>
            <a:gdLst/>
            <a:ahLst/>
            <a:cxnLst/>
            <a:rect l="l" t="t" r="r" b="b"/>
            <a:pathLst>
              <a:path w="6864433" h="4534591">
                <a:moveTo>
                  <a:pt x="0" y="0"/>
                </a:moveTo>
                <a:lnTo>
                  <a:pt x="6864433" y="0"/>
                </a:lnTo>
                <a:lnTo>
                  <a:pt x="6864433" y="4534591"/>
                </a:lnTo>
                <a:lnTo>
                  <a:pt x="0" y="4534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704900" y="4229100"/>
            <a:ext cx="1646292" cy="3073178"/>
          </a:xfrm>
          <a:custGeom>
            <a:avLst/>
            <a:gdLst/>
            <a:ahLst/>
            <a:cxnLst/>
            <a:rect l="l" t="t" r="r" b="b"/>
            <a:pathLst>
              <a:path w="1646292" h="3073178">
                <a:moveTo>
                  <a:pt x="0" y="0"/>
                </a:moveTo>
                <a:lnTo>
                  <a:pt x="1646292" y="0"/>
                </a:lnTo>
                <a:lnTo>
                  <a:pt x="1646292" y="3073177"/>
                </a:lnTo>
                <a:lnTo>
                  <a:pt x="0" y="3073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25" r="-1156" b="-522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570841" y="1251810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-279938" y="4125939"/>
            <a:ext cx="18411800" cy="116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9183">
                <a:solidFill>
                  <a:srgbClr val="000000"/>
                </a:solidFill>
                <a:latin typeface="DM Sans Bold"/>
              </a:rPr>
              <a:t>Execution Time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243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1050104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19201" y="2052171"/>
            <a:ext cx="12699930" cy="7657094"/>
          </a:xfrm>
          <a:custGeom>
            <a:avLst/>
            <a:gdLst/>
            <a:ahLst/>
            <a:cxnLst/>
            <a:rect l="l" t="t" r="r" b="b"/>
            <a:pathLst>
              <a:path w="8979535" h="7657094">
                <a:moveTo>
                  <a:pt x="0" y="0"/>
                </a:moveTo>
                <a:lnTo>
                  <a:pt x="8979535" y="0"/>
                </a:lnTo>
                <a:lnTo>
                  <a:pt x="8979535" y="7657094"/>
                </a:lnTo>
                <a:lnTo>
                  <a:pt x="0" y="7657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362200" y="3735270"/>
            <a:ext cx="9753599" cy="4913430"/>
          </a:xfrm>
          <a:custGeom>
            <a:avLst/>
            <a:gdLst/>
            <a:ahLst/>
            <a:cxnLst/>
            <a:rect l="l" t="t" r="r" b="b"/>
            <a:pathLst>
              <a:path w="7789565" h="3620969">
                <a:moveTo>
                  <a:pt x="0" y="0"/>
                </a:moveTo>
                <a:lnTo>
                  <a:pt x="7789565" y="0"/>
                </a:lnTo>
                <a:lnTo>
                  <a:pt x="7789565" y="3620969"/>
                </a:lnTo>
                <a:lnTo>
                  <a:pt x="0" y="3620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33" r="-2433" b="-203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919130" y="1765918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7" y="0"/>
                </a:lnTo>
                <a:lnTo>
                  <a:pt x="34562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858095" y="834854"/>
            <a:ext cx="3142535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RESULT</a:t>
            </a: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3629335" y="0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813940" y="549069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635340" y="4323863"/>
            <a:ext cx="10910396" cy="1764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82A6C5"/>
                </a:solidFill>
                <a:latin typeface="B612 Bold"/>
              </a:rPr>
              <a:t>THANK YOU 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814858" y="4179963"/>
            <a:ext cx="1091039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Explore Data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5911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50312" y="1574289"/>
            <a:ext cx="879882" cy="8798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12686214" y="1322787"/>
            <a:ext cx="879882" cy="8798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60459" y="5143500"/>
            <a:ext cx="879882" cy="8798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87050" y="3961496"/>
            <a:ext cx="7188358" cy="773723"/>
          </a:xfrm>
          <a:custGeom>
            <a:avLst/>
            <a:gdLst/>
            <a:ahLst/>
            <a:cxnLst/>
            <a:rect l="l" t="t" r="r" b="b"/>
            <a:pathLst>
              <a:path w="7188358" h="773723">
                <a:moveTo>
                  <a:pt x="0" y="0"/>
                </a:moveTo>
                <a:lnTo>
                  <a:pt x="7188358" y="0"/>
                </a:lnTo>
                <a:lnTo>
                  <a:pt x="7188358" y="773723"/>
                </a:lnTo>
                <a:lnTo>
                  <a:pt x="0" y="7737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779" r="-889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0246408" y="3757356"/>
            <a:ext cx="6664489" cy="1182004"/>
          </a:xfrm>
          <a:custGeom>
            <a:avLst/>
            <a:gdLst/>
            <a:ahLst/>
            <a:cxnLst/>
            <a:rect l="l" t="t" r="r" b="b"/>
            <a:pathLst>
              <a:path w="6664489" h="1182004">
                <a:moveTo>
                  <a:pt x="0" y="0"/>
                </a:moveTo>
                <a:lnTo>
                  <a:pt x="6664490" y="0"/>
                </a:lnTo>
                <a:lnTo>
                  <a:pt x="6664490" y="1182004"/>
                </a:lnTo>
                <a:lnTo>
                  <a:pt x="0" y="11820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3217253" y="7165543"/>
            <a:ext cx="3594179" cy="2480712"/>
          </a:xfrm>
          <a:custGeom>
            <a:avLst/>
            <a:gdLst/>
            <a:ahLst/>
            <a:cxnLst/>
            <a:rect l="l" t="t" r="r" b="b"/>
            <a:pathLst>
              <a:path w="3594179" h="2480712">
                <a:moveTo>
                  <a:pt x="0" y="0"/>
                </a:moveTo>
                <a:lnTo>
                  <a:pt x="3594179" y="0"/>
                </a:lnTo>
                <a:lnTo>
                  <a:pt x="3594179" y="2480711"/>
                </a:lnTo>
                <a:lnTo>
                  <a:pt x="0" y="24807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127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Box 22"/>
          <p:cNvSpPr txBox="1"/>
          <p:nvPr/>
        </p:nvSpPr>
        <p:spPr>
          <a:xfrm>
            <a:off x="4649101" y="1679064"/>
            <a:ext cx="1101101" cy="77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5822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6408" y="2810634"/>
            <a:ext cx="6639374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383">
                <a:solidFill>
                  <a:srgbClr val="000000"/>
                </a:solidFill>
                <a:latin typeface="DM Sans"/>
              </a:rPr>
              <a:t>Read head to get the first 5 rows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32282" y="6130101"/>
            <a:ext cx="5880975" cy="62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2"/>
              </a:lnSpc>
            </a:pPr>
            <a:r>
              <a:rPr lang="en-US" sz="3379">
                <a:solidFill>
                  <a:srgbClr val="000000"/>
                </a:solidFill>
                <a:latin typeface="DM Sans"/>
              </a:rPr>
              <a:t>Getting size and shape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85003" y="1427562"/>
            <a:ext cx="1101101" cy="77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5822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00898" y="5248275"/>
            <a:ext cx="1101101" cy="77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5822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3421" y="2885460"/>
            <a:ext cx="6858161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383">
                <a:solidFill>
                  <a:srgbClr val="000000"/>
                </a:solidFill>
                <a:latin typeface="DM Sans"/>
              </a:rPr>
              <a:t>Loading Data from the dataset file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676689" y="5278144"/>
            <a:ext cx="879882" cy="87988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028858" y="8105921"/>
            <a:ext cx="8164538" cy="534628"/>
          </a:xfrm>
          <a:custGeom>
            <a:avLst/>
            <a:gdLst/>
            <a:ahLst/>
            <a:cxnLst/>
            <a:rect l="l" t="t" r="r" b="b"/>
            <a:pathLst>
              <a:path w="8164538" h="534628">
                <a:moveTo>
                  <a:pt x="0" y="0"/>
                </a:moveTo>
                <a:lnTo>
                  <a:pt x="8164539" y="0"/>
                </a:lnTo>
                <a:lnTo>
                  <a:pt x="8164539" y="534628"/>
                </a:lnTo>
                <a:lnTo>
                  <a:pt x="0" y="53462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TextBox 32"/>
          <p:cNvSpPr txBox="1"/>
          <p:nvPr/>
        </p:nvSpPr>
        <p:spPr>
          <a:xfrm>
            <a:off x="10314104" y="7094754"/>
            <a:ext cx="8096843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383" dirty="0">
                <a:solidFill>
                  <a:srgbClr val="000000"/>
                </a:solidFill>
                <a:latin typeface="DM Sans"/>
              </a:rPr>
              <a:t>Getting ranges of altitude and longitude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85003" y="5382919"/>
            <a:ext cx="1101101" cy="77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6"/>
              </a:lnSpc>
            </a:pPr>
            <a:r>
              <a:rPr lang="en-US" sz="5822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3688802" y="3700178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Problem Formulation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478162" y="837957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8" y="0"/>
                </a:lnTo>
                <a:lnTo>
                  <a:pt x="345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7245408" y="4218003"/>
            <a:ext cx="4297511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Problem Class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0313" y="1117487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Initial State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899" y="1630396"/>
            <a:ext cx="4852203" cy="123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"/>
              </a:lnSpc>
              <a:spcBef>
                <a:spcPct val="0"/>
              </a:spcBef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The constructor specifies the initial state, and possibly a goal</a:t>
            </a:r>
          </a:p>
          <a:p>
            <a:pPr algn="ctr">
              <a:lnSpc>
                <a:spcPts val="1948"/>
              </a:lnSpc>
              <a:spcBef>
                <a:spcPct val="0"/>
              </a:spcBef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        state, if there is a unique goal. Your subclass's constructor can add</a:t>
            </a:r>
          </a:p>
          <a:p>
            <a:pPr algn="ctr">
              <a:lnSpc>
                <a:spcPts val="1948"/>
              </a:lnSpc>
              <a:spcBef>
                <a:spcPct val="0"/>
              </a:spcBef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        other arguments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211" y="2844822"/>
            <a:ext cx="4343580" cy="80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</a:t>
            </a:r>
            <a:r>
              <a:rPr lang="en-US" sz="1657">
                <a:solidFill>
                  <a:srgbClr val="FF3131"/>
                </a:solidFill>
                <a:latin typeface="Montserrat Classic"/>
              </a:rPr>
              <a:t>def __init__(self, initial, goal=None):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self.initial = initial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    self.goal = goal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7005" y="3790405"/>
            <a:ext cx="5587239" cy="2662922"/>
            <a:chOff x="0" y="0"/>
            <a:chExt cx="2065940" cy="984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38619" y="3879192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Actions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1204" y="4392101"/>
            <a:ext cx="4852203" cy="148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Return the actions that can be executed in the given state. The result would typically be a list, but if there are many actions, consider yielding them one at a time in an iterator, rather than building them all at once.</a:t>
            </a:r>
          </a:p>
          <a:p>
            <a:pPr algn="ctr">
              <a:lnSpc>
                <a:spcPts val="1948"/>
              </a:lnSpc>
              <a:spcBef>
                <a:spcPct val="0"/>
              </a:spcBef>
            </a:pPr>
            <a:endParaRPr lang="en-US" sz="15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77211" y="5679599"/>
            <a:ext cx="4343580" cy="53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 def actions(self, state):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raise NotImplementedError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55381" y="6662877"/>
            <a:ext cx="5587239" cy="2662922"/>
            <a:chOff x="0" y="0"/>
            <a:chExt cx="2065940" cy="9846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82302" y="6710502"/>
            <a:ext cx="313000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Transition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9580" y="7283145"/>
            <a:ext cx="4852203" cy="99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Return the state that results from executing the given action in the given state. The action must be one of self.actions(state).</a:t>
            </a:r>
          </a:p>
          <a:p>
            <a:pPr algn="ctr">
              <a:lnSpc>
                <a:spcPts val="1948"/>
              </a:lnSpc>
              <a:spcBef>
                <a:spcPct val="0"/>
              </a:spcBef>
            </a:pPr>
            <a:endParaRPr lang="en-US" sz="15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5516" y="8342521"/>
            <a:ext cx="4343580" cy="53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def result(self, state, action):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raise NotImplementedError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735662" y="1227223"/>
            <a:ext cx="5523638" cy="2563181"/>
            <a:chOff x="0" y="0"/>
            <a:chExt cx="2042423" cy="9477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2423" cy="947763"/>
            </a:xfrm>
            <a:custGeom>
              <a:avLst/>
              <a:gdLst/>
              <a:ahLst/>
              <a:cxnLst/>
              <a:rect l="l" t="t" r="r" b="b"/>
              <a:pathLst>
                <a:path w="2042423" h="947763">
                  <a:moveTo>
                    <a:pt x="21024" y="0"/>
                  </a:moveTo>
                  <a:lnTo>
                    <a:pt x="2021399" y="0"/>
                  </a:lnTo>
                  <a:cubicBezTo>
                    <a:pt x="2026975" y="0"/>
                    <a:pt x="2032323" y="2215"/>
                    <a:pt x="2036265" y="6158"/>
                  </a:cubicBezTo>
                  <a:cubicBezTo>
                    <a:pt x="2040208" y="10101"/>
                    <a:pt x="2042423" y="15448"/>
                    <a:pt x="2042423" y="21024"/>
                  </a:cubicBezTo>
                  <a:lnTo>
                    <a:pt x="2042423" y="926739"/>
                  </a:lnTo>
                  <a:cubicBezTo>
                    <a:pt x="2042423" y="938350"/>
                    <a:pt x="2033010" y="947763"/>
                    <a:pt x="2021399" y="947763"/>
                  </a:cubicBezTo>
                  <a:lnTo>
                    <a:pt x="21024" y="947763"/>
                  </a:lnTo>
                  <a:cubicBezTo>
                    <a:pt x="9413" y="947763"/>
                    <a:pt x="0" y="938350"/>
                    <a:pt x="0" y="926739"/>
                  </a:cubicBezTo>
                  <a:lnTo>
                    <a:pt x="0" y="21024"/>
                  </a:lnTo>
                  <a:cubicBezTo>
                    <a:pt x="0" y="9413"/>
                    <a:pt x="9413" y="0"/>
                    <a:pt x="21024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042423" cy="985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900676" y="1208173"/>
            <a:ext cx="313000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Goal Test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9592" y="1630396"/>
            <a:ext cx="5355779" cy="148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</a:pPr>
            <a:r>
              <a:rPr lang="en-US" sz="1527">
                <a:solidFill>
                  <a:srgbClr val="000000"/>
                </a:solidFill>
                <a:latin typeface="Montserrat Classic Bold"/>
              </a:rPr>
              <a:t>Return True if the state is a goal. The default method compares the state to self .goal or checks for state in self. goal if it is a  list, as specified in the constructor. Override this method if checking against a single self.goal is not enough.</a:t>
            </a:r>
          </a:p>
          <a:p>
            <a:pPr algn="ctr">
              <a:lnSpc>
                <a:spcPts val="1955"/>
              </a:lnSpc>
              <a:spcBef>
                <a:spcPct val="0"/>
              </a:spcBef>
            </a:pPr>
            <a:endParaRPr lang="en-US" sz="1527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13184" y="2850014"/>
            <a:ext cx="3704994" cy="91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0"/>
              </a:lnSpc>
            </a:pPr>
            <a:r>
              <a:rPr lang="en-US" sz="1414">
                <a:solidFill>
                  <a:srgbClr val="FF3131"/>
                </a:solidFill>
                <a:latin typeface="Montserrat Classic Bold"/>
              </a:rPr>
              <a:t> </a:t>
            </a:r>
            <a:r>
              <a:rPr lang="en-US" sz="1414">
                <a:solidFill>
                  <a:srgbClr val="FF3131"/>
                </a:solidFill>
                <a:latin typeface="Montserrat Classic"/>
              </a:rPr>
              <a:t>def goal_test(self, state):</a:t>
            </a:r>
          </a:p>
          <a:p>
            <a:pPr algn="ctr">
              <a:lnSpc>
                <a:spcPts val="1810"/>
              </a:lnSpc>
            </a:pPr>
            <a:r>
              <a:rPr lang="en-US" sz="1414">
                <a:solidFill>
                  <a:srgbClr val="FF3131"/>
                </a:solidFill>
                <a:latin typeface="Montserrat Classic"/>
              </a:rPr>
              <a:t> if isinstance(self.goal, list):</a:t>
            </a:r>
          </a:p>
          <a:p>
            <a:pPr algn="ctr">
              <a:lnSpc>
                <a:spcPts val="1810"/>
              </a:lnSpc>
            </a:pPr>
            <a:r>
              <a:rPr lang="en-US" sz="1414">
                <a:solidFill>
                  <a:srgbClr val="FF3131"/>
                </a:solidFill>
                <a:latin typeface="Montserrat Classic"/>
              </a:rPr>
              <a:t>      return is_in(state, self.goal)</a:t>
            </a:r>
          </a:p>
          <a:p>
            <a:pPr algn="ctr">
              <a:lnSpc>
                <a:spcPts val="1810"/>
              </a:lnSpc>
              <a:spcBef>
                <a:spcPct val="0"/>
              </a:spcBef>
            </a:pPr>
            <a:r>
              <a:rPr lang="en-US" sz="1414">
                <a:solidFill>
                  <a:srgbClr val="FF3131"/>
                </a:solidFill>
                <a:latin typeface="Montserrat Classic"/>
              </a:rPr>
              <a:t>    else: return state == self.goal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735662" y="6200532"/>
            <a:ext cx="5587239" cy="2662922"/>
            <a:chOff x="0" y="0"/>
            <a:chExt cx="2065940" cy="9846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447276" y="6289319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Path Cost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74727" y="6864625"/>
            <a:ext cx="5045509" cy="123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1522">
                <a:solidFill>
                  <a:srgbClr val="000000"/>
                </a:solidFill>
                <a:latin typeface="Montserrat Classic Bold"/>
              </a:rPr>
              <a:t>Compute the cost of reaching state2 from state1 via a specific action, given initial cost c. If path details are irrelevant, focus on state2; otherwise, consider c, state1, and action. Default step cost is 1.</a:t>
            </a:r>
          </a:p>
          <a:p>
            <a:pPr algn="ctr">
              <a:lnSpc>
                <a:spcPts val="1948"/>
              </a:lnSpc>
              <a:spcBef>
                <a:spcPct val="0"/>
              </a:spcBef>
            </a:pPr>
            <a:endParaRPr lang="en-US" sz="1522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991225" y="8084243"/>
            <a:ext cx="5029011" cy="53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def path_cost(self, c, state1, action, state2):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r>
              <a:rPr lang="en-US" sz="1657">
                <a:solidFill>
                  <a:srgbClr val="FF3131"/>
                </a:solidFill>
                <a:latin typeface="Montserrat Classic"/>
              </a:rPr>
              <a:t>return c + 1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2">
            <a:extLst>
              <a:ext uri="{FF2B5EF4-FFF2-40B4-BE49-F238E27FC236}">
                <a16:creationId xmlns:a16="http://schemas.microsoft.com/office/drawing/2014/main" id="{35D63160-BA42-5102-E505-0AA25BB124CA}"/>
              </a:ext>
            </a:extLst>
          </p:cNvPr>
          <p:cNvSpPr/>
          <p:nvPr/>
        </p:nvSpPr>
        <p:spPr>
          <a:xfrm rot="-10720739">
            <a:off x="6946370" y="4839203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08F632F6-DB10-A5BE-C090-22F572C8A8A0}"/>
              </a:ext>
            </a:extLst>
          </p:cNvPr>
          <p:cNvSpPr/>
          <p:nvPr/>
        </p:nvSpPr>
        <p:spPr>
          <a:xfrm rot="-5400000">
            <a:off x="8979156" y="367078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Freeform 4">
            <a:extLst>
              <a:ext uri="{FF2B5EF4-FFF2-40B4-BE49-F238E27FC236}">
                <a16:creationId xmlns:a16="http://schemas.microsoft.com/office/drawing/2014/main" id="{87166343-462C-D076-05B5-10F8BB26A5AA}"/>
              </a:ext>
            </a:extLst>
          </p:cNvPr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0537CACE-060B-065F-41E8-29C57102F9F4}"/>
              </a:ext>
            </a:extLst>
          </p:cNvPr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9CC92880-6D57-FF69-D837-9431DE55C95D}"/>
              </a:ext>
            </a:extLst>
          </p:cNvPr>
          <p:cNvGrpSpPr/>
          <p:nvPr/>
        </p:nvGrpSpPr>
        <p:grpSpPr>
          <a:xfrm>
            <a:off x="1027005" y="3790405"/>
            <a:ext cx="5587239" cy="2662922"/>
            <a:chOff x="0" y="0"/>
            <a:chExt cx="2065940" cy="984643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E0ACECB1-D961-6D8E-9D98-FF5BCB024066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B44CE3B9-609B-E5C6-52B8-BD0A5FF72244}"/>
                </a:ext>
              </a:extLst>
            </p:cNvPr>
            <p:cNvSpPr txBox="1"/>
            <p:nvPr/>
          </p:nvSpPr>
          <p:spPr>
            <a:xfrm>
              <a:off x="0" y="-47625"/>
              <a:ext cx="2065940" cy="103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3131"/>
                  </a:solidFill>
                  <a:latin typeface="Open Sans Extra Bold"/>
                </a:rPr>
                <a:t>List the nodes reachable in one step from this node.</a:t>
              </a:r>
            </a:p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8BF16BF9-D39F-E782-4E6B-D4E9366724D1}"/>
              </a:ext>
            </a:extLst>
          </p:cNvPr>
          <p:cNvGrpSpPr/>
          <p:nvPr/>
        </p:nvGrpSpPr>
        <p:grpSpPr>
          <a:xfrm>
            <a:off x="1027005" y="6719086"/>
            <a:ext cx="5587239" cy="2662922"/>
            <a:chOff x="0" y="0"/>
            <a:chExt cx="2065940" cy="984643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2723E48D-E4E5-87F6-11A0-C4EE515D3A48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53D6EEA6-9CC9-59BD-C940-0CDE2C595BBB}"/>
                </a:ext>
              </a:extLst>
            </p:cNvPr>
            <p:cNvSpPr txBox="1"/>
            <p:nvPr/>
          </p:nvSpPr>
          <p:spPr>
            <a:xfrm>
              <a:off x="0" y="-47625"/>
              <a:ext cx="2065940" cy="103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>
                  <a:solidFill>
                    <a:srgbClr val="FF3131"/>
                  </a:solidFill>
                  <a:latin typeface="Open Sans Extra Bold"/>
                </a:rPr>
                <a:t>Return the next node from an action on a specific node.</a:t>
              </a:r>
            </a:p>
          </p:txBody>
        </p:sp>
      </p:grpSp>
      <p:grpSp>
        <p:nvGrpSpPr>
          <p:cNvPr id="47" name="Group 12">
            <a:extLst>
              <a:ext uri="{FF2B5EF4-FFF2-40B4-BE49-F238E27FC236}">
                <a16:creationId xmlns:a16="http://schemas.microsoft.com/office/drawing/2014/main" id="{579B7F32-ACAC-7BD4-D949-1A559EA85E97}"/>
              </a:ext>
            </a:extLst>
          </p:cNvPr>
          <p:cNvGrpSpPr/>
          <p:nvPr/>
        </p:nvGrpSpPr>
        <p:grpSpPr>
          <a:xfrm>
            <a:off x="11853994" y="3662154"/>
            <a:ext cx="5523638" cy="2563181"/>
            <a:chOff x="0" y="0"/>
            <a:chExt cx="2042423" cy="947763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9D58E12-191B-5A25-1ECC-0EC9B2FECAE0}"/>
                </a:ext>
              </a:extLst>
            </p:cNvPr>
            <p:cNvSpPr/>
            <p:nvPr/>
          </p:nvSpPr>
          <p:spPr>
            <a:xfrm>
              <a:off x="0" y="0"/>
              <a:ext cx="2042423" cy="947763"/>
            </a:xfrm>
            <a:custGeom>
              <a:avLst/>
              <a:gdLst/>
              <a:ahLst/>
              <a:cxnLst/>
              <a:rect l="l" t="t" r="r" b="b"/>
              <a:pathLst>
                <a:path w="2042423" h="947763">
                  <a:moveTo>
                    <a:pt x="21024" y="0"/>
                  </a:moveTo>
                  <a:lnTo>
                    <a:pt x="2021399" y="0"/>
                  </a:lnTo>
                  <a:cubicBezTo>
                    <a:pt x="2026975" y="0"/>
                    <a:pt x="2032323" y="2215"/>
                    <a:pt x="2036265" y="6158"/>
                  </a:cubicBezTo>
                  <a:cubicBezTo>
                    <a:pt x="2040208" y="10101"/>
                    <a:pt x="2042423" y="15448"/>
                    <a:pt x="2042423" y="21024"/>
                  </a:cubicBezTo>
                  <a:lnTo>
                    <a:pt x="2042423" y="926739"/>
                  </a:lnTo>
                  <a:cubicBezTo>
                    <a:pt x="2042423" y="938350"/>
                    <a:pt x="2033010" y="947763"/>
                    <a:pt x="2021399" y="947763"/>
                  </a:cubicBezTo>
                  <a:lnTo>
                    <a:pt x="21024" y="947763"/>
                  </a:lnTo>
                  <a:cubicBezTo>
                    <a:pt x="9413" y="947763"/>
                    <a:pt x="0" y="938350"/>
                    <a:pt x="0" y="926739"/>
                  </a:cubicBezTo>
                  <a:lnTo>
                    <a:pt x="0" y="21024"/>
                  </a:lnTo>
                  <a:cubicBezTo>
                    <a:pt x="0" y="9413"/>
                    <a:pt x="9413" y="0"/>
                    <a:pt x="21024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8B95D4D2-6D41-B4FB-0F60-D66C6A56B34F}"/>
                </a:ext>
              </a:extLst>
            </p:cNvPr>
            <p:cNvSpPr txBox="1"/>
            <p:nvPr/>
          </p:nvSpPr>
          <p:spPr>
            <a:xfrm>
              <a:off x="0" y="-47625"/>
              <a:ext cx="2042423" cy="99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3131"/>
                  </a:solidFill>
                  <a:latin typeface="Open Sans Extra Bold"/>
                </a:rPr>
                <a:t>Return the sequence of actions to go from the root to this node.</a:t>
              </a:r>
            </a:p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</p:txBody>
        </p:sp>
      </p:grpSp>
      <p:grpSp>
        <p:nvGrpSpPr>
          <p:cNvPr id="50" name="Group 15">
            <a:extLst>
              <a:ext uri="{FF2B5EF4-FFF2-40B4-BE49-F238E27FC236}">
                <a16:creationId xmlns:a16="http://schemas.microsoft.com/office/drawing/2014/main" id="{28E6328A-3B81-7E20-245D-AE50A073680F}"/>
              </a:ext>
            </a:extLst>
          </p:cNvPr>
          <p:cNvGrpSpPr/>
          <p:nvPr/>
        </p:nvGrpSpPr>
        <p:grpSpPr>
          <a:xfrm>
            <a:off x="11755991" y="6455067"/>
            <a:ext cx="5587239" cy="2662922"/>
            <a:chOff x="0" y="0"/>
            <a:chExt cx="2065940" cy="984643"/>
          </a:xfrm>
        </p:grpSpPr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0B21845-86D0-99A2-EBCB-71F905A0784B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B9502B99-7F1F-B31C-C950-030E4BD53943}"/>
                </a:ext>
              </a:extLst>
            </p:cNvPr>
            <p:cNvSpPr txBox="1"/>
            <p:nvPr/>
          </p:nvSpPr>
          <p:spPr>
            <a:xfrm>
              <a:off x="0" y="-47625"/>
              <a:ext cx="2065940" cy="103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3131"/>
                  </a:solidFill>
                  <a:latin typeface="Open Sans Extra Bold"/>
                </a:rPr>
                <a:t>Return a list of nodes forming the path from the root to this node.</a:t>
              </a:r>
            </a:p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endParaRPr lang="en-US" sz="2299" dirty="0">
                <a:solidFill>
                  <a:srgbClr val="FF3131"/>
                </a:solidFill>
                <a:latin typeface="Open Sans Extra Bold"/>
              </a:endParaRPr>
            </a:p>
          </p:txBody>
        </p:sp>
      </p:grpSp>
      <p:sp>
        <p:nvSpPr>
          <p:cNvPr id="53" name="Freeform 18">
            <a:extLst>
              <a:ext uri="{FF2B5EF4-FFF2-40B4-BE49-F238E27FC236}">
                <a16:creationId xmlns:a16="http://schemas.microsoft.com/office/drawing/2014/main" id="{F503F1A6-C34A-5B81-727F-B35E309F429E}"/>
              </a:ext>
            </a:extLst>
          </p:cNvPr>
          <p:cNvSpPr/>
          <p:nvPr/>
        </p:nvSpPr>
        <p:spPr>
          <a:xfrm>
            <a:off x="2738619" y="214247"/>
            <a:ext cx="12204619" cy="2784078"/>
          </a:xfrm>
          <a:custGeom>
            <a:avLst/>
            <a:gdLst/>
            <a:ahLst/>
            <a:cxnLst/>
            <a:rect l="l" t="t" r="r" b="b"/>
            <a:pathLst>
              <a:path w="12204619" h="2784078">
                <a:moveTo>
                  <a:pt x="0" y="0"/>
                </a:moveTo>
                <a:lnTo>
                  <a:pt x="12204619" y="0"/>
                </a:lnTo>
                <a:lnTo>
                  <a:pt x="12204619" y="2784078"/>
                </a:lnTo>
                <a:lnTo>
                  <a:pt x="0" y="2784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D4EB287C-3B7B-9D7A-90A0-D9D4FBCC3582}"/>
              </a:ext>
            </a:extLst>
          </p:cNvPr>
          <p:cNvSpPr txBox="1"/>
          <p:nvPr/>
        </p:nvSpPr>
        <p:spPr>
          <a:xfrm>
            <a:off x="7245408" y="4708540"/>
            <a:ext cx="4297511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Node</a:t>
            </a: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6209A31E-6C13-6F9A-A089-694880541C10}"/>
              </a:ext>
            </a:extLst>
          </p:cNvPr>
          <p:cNvSpPr txBox="1"/>
          <p:nvPr/>
        </p:nvSpPr>
        <p:spPr>
          <a:xfrm>
            <a:off x="2738619" y="3879192"/>
            <a:ext cx="2164013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expand()</a:t>
            </a:r>
          </a:p>
          <a:p>
            <a:pPr algn="ctr">
              <a:lnSpc>
                <a:spcPts val="3456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10DCA461-15C1-EF38-FA72-BF1B1C38A39A}"/>
              </a:ext>
            </a:extLst>
          </p:cNvPr>
          <p:cNvSpPr txBox="1"/>
          <p:nvPr/>
        </p:nvSpPr>
        <p:spPr>
          <a:xfrm>
            <a:off x="2282302" y="6710502"/>
            <a:ext cx="313000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child_node()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3A454D1B-AB24-E4D6-224F-BA874E22E11C}"/>
              </a:ext>
            </a:extLst>
          </p:cNvPr>
          <p:cNvSpPr txBox="1"/>
          <p:nvPr/>
        </p:nvSpPr>
        <p:spPr>
          <a:xfrm>
            <a:off x="12964277" y="3468474"/>
            <a:ext cx="3130009" cy="85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Montserrat Classic Bold"/>
            </a:endParaRPr>
          </a:p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Classic Bold"/>
              </a:rPr>
              <a:t>solution()</a:t>
            </a: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CFD7ECCA-083E-229C-1CE0-369908A56BC7}"/>
              </a:ext>
            </a:extLst>
          </p:cNvPr>
          <p:cNvSpPr txBox="1"/>
          <p:nvPr/>
        </p:nvSpPr>
        <p:spPr>
          <a:xfrm>
            <a:off x="13447276" y="6289319"/>
            <a:ext cx="2164013" cy="85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Montserrat Classic Bold"/>
            </a:endParaRPr>
          </a:p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Classic Bold"/>
              </a:rPr>
              <a:t>path()</a:t>
            </a:r>
          </a:p>
        </p:txBody>
      </p:sp>
      <p:sp>
        <p:nvSpPr>
          <p:cNvPr id="59" name="Freeform 24">
            <a:extLst>
              <a:ext uri="{FF2B5EF4-FFF2-40B4-BE49-F238E27FC236}">
                <a16:creationId xmlns:a16="http://schemas.microsoft.com/office/drawing/2014/main" id="{E6DEE099-0CF2-D3AF-6A2A-02E9919A691B}"/>
              </a:ext>
            </a:extLst>
          </p:cNvPr>
          <p:cNvSpPr/>
          <p:nvPr/>
        </p:nvSpPr>
        <p:spPr>
          <a:xfrm>
            <a:off x="10710190" y="4894406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06946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77A5644-A8DF-BFA2-BFCC-916BDA9F98E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2F38DCEA-9FFE-C55A-C801-BAA30D30194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9CFCDD29-13E2-BBA3-D231-26B6E210EAB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5">
            <a:extLst>
              <a:ext uri="{FF2B5EF4-FFF2-40B4-BE49-F238E27FC236}">
                <a16:creationId xmlns:a16="http://schemas.microsoft.com/office/drawing/2014/main" id="{E3968EB2-4809-85A1-30AE-BAE683F465EC}"/>
              </a:ext>
            </a:extLst>
          </p:cNvPr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36304B75-4EC3-F852-BFA5-945FDEA6E9CF}"/>
              </a:ext>
            </a:extLst>
          </p:cNvPr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F4215EAE-F980-4B7D-8E2D-8CAF2EC8D599}"/>
              </a:ext>
            </a:extLst>
          </p:cNvPr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27DB638F-8121-F809-A4C6-A317F2716A3E}"/>
              </a:ext>
            </a:extLst>
          </p:cNvPr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A14F75C4-F6E2-8E1B-E5C7-37576877BD4C}"/>
              </a:ext>
            </a:extLst>
          </p:cNvPr>
          <p:cNvSpPr txBox="1"/>
          <p:nvPr/>
        </p:nvSpPr>
        <p:spPr>
          <a:xfrm>
            <a:off x="7026198" y="4452392"/>
            <a:ext cx="4297511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Graph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B90C57DB-89C5-1AA5-0DB2-4775156AA1DF}"/>
              </a:ext>
            </a:extLst>
          </p:cNvPr>
          <p:cNvSpPr txBox="1"/>
          <p:nvPr/>
        </p:nvSpPr>
        <p:spPr>
          <a:xfrm>
            <a:off x="2740313" y="1117487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constructor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5A3B42BF-910B-A433-5895-C8D589970795}"/>
              </a:ext>
            </a:extLst>
          </p:cNvPr>
          <p:cNvSpPr txBox="1"/>
          <p:nvPr/>
        </p:nvSpPr>
        <p:spPr>
          <a:xfrm>
            <a:off x="1648835" y="1644088"/>
            <a:ext cx="4343580" cy="186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def __init__(self, graph_dict=None, directed=True):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self.graph_dict = graph_dict or {}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self.directed = directed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if not directed:</a:t>
            </a:r>
          </a:p>
          <a:p>
            <a:pPr algn="ctr">
              <a:lnSpc>
                <a:spcPts val="2122"/>
              </a:lnSpc>
            </a:pPr>
            <a:r>
              <a:rPr lang="en-US" sz="1657">
                <a:solidFill>
                  <a:srgbClr val="FF3131"/>
                </a:solidFill>
                <a:latin typeface="Montserrat Classic Bold"/>
              </a:rPr>
              <a:t>      self.make_undirected()</a:t>
            </a:r>
          </a:p>
          <a:p>
            <a:pPr algn="ctr">
              <a:lnSpc>
                <a:spcPts val="2122"/>
              </a:lnSpc>
              <a:spcBef>
                <a:spcPct val="0"/>
              </a:spcBef>
            </a:pPr>
            <a:endParaRPr lang="en-US" sz="1657">
              <a:solidFill>
                <a:srgbClr val="FF3131"/>
              </a:solidFill>
              <a:latin typeface="Montserrat Classic Bold"/>
            </a:endParaRPr>
          </a:p>
        </p:txBody>
      </p:sp>
      <p:grpSp>
        <p:nvGrpSpPr>
          <p:cNvPr id="61" name="Group 12">
            <a:extLst>
              <a:ext uri="{FF2B5EF4-FFF2-40B4-BE49-F238E27FC236}">
                <a16:creationId xmlns:a16="http://schemas.microsoft.com/office/drawing/2014/main" id="{522EB45A-E389-A698-2DC1-EA314717C522}"/>
              </a:ext>
            </a:extLst>
          </p:cNvPr>
          <p:cNvGrpSpPr/>
          <p:nvPr/>
        </p:nvGrpSpPr>
        <p:grpSpPr>
          <a:xfrm>
            <a:off x="1027005" y="3790405"/>
            <a:ext cx="5587239" cy="2662922"/>
            <a:chOff x="0" y="0"/>
            <a:chExt cx="2065940" cy="984643"/>
          </a:xfrm>
        </p:grpSpPr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3954D558-D906-1082-ECE8-797317A145E4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14">
              <a:extLst>
                <a:ext uri="{FF2B5EF4-FFF2-40B4-BE49-F238E27FC236}">
                  <a16:creationId xmlns:a16="http://schemas.microsoft.com/office/drawing/2014/main" id="{A8409A02-912D-2FB4-682B-9A5FF419B005}"/>
                </a:ext>
              </a:extLst>
            </p:cNvPr>
            <p:cNvSpPr txBox="1"/>
            <p:nvPr/>
          </p:nvSpPr>
          <p:spPr>
            <a:xfrm>
              <a:off x="0" y="-47625"/>
              <a:ext cx="2065940" cy="103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3131"/>
                  </a:solidFill>
                  <a:latin typeface="Open Sans Extra Bold"/>
                </a:rPr>
                <a:t>Make a digraph into an undirected graph by adding symmetric edges</a:t>
              </a:r>
              <a:r>
                <a:rPr lang="en-US" sz="2299">
                  <a:solidFill>
                    <a:srgbClr val="000000"/>
                  </a:solidFill>
                  <a:latin typeface="Open Sans Extra Bold"/>
                </a:rPr>
                <a:t>.</a:t>
              </a:r>
            </a:p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endParaRPr lang="en-US" sz="2299">
                <a:solidFill>
                  <a:srgbClr val="000000"/>
                </a:solidFill>
                <a:latin typeface="Open Sans Extra Bold"/>
              </a:endParaRPr>
            </a:p>
          </p:txBody>
        </p:sp>
      </p:grpSp>
      <p:sp>
        <p:nvSpPr>
          <p:cNvPr id="64" name="TextBox 15">
            <a:extLst>
              <a:ext uri="{FF2B5EF4-FFF2-40B4-BE49-F238E27FC236}">
                <a16:creationId xmlns:a16="http://schemas.microsoft.com/office/drawing/2014/main" id="{C0451E5F-BBB5-67F7-A84A-AEDC14BF1117}"/>
              </a:ext>
            </a:extLst>
          </p:cNvPr>
          <p:cNvSpPr txBox="1"/>
          <p:nvPr/>
        </p:nvSpPr>
        <p:spPr>
          <a:xfrm>
            <a:off x="1648835" y="3879192"/>
            <a:ext cx="4343580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make_undirected()</a:t>
            </a:r>
          </a:p>
          <a:p>
            <a:pPr algn="ctr">
              <a:lnSpc>
                <a:spcPts val="3456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65" name="Group 16">
            <a:extLst>
              <a:ext uri="{FF2B5EF4-FFF2-40B4-BE49-F238E27FC236}">
                <a16:creationId xmlns:a16="http://schemas.microsoft.com/office/drawing/2014/main" id="{AB084BD4-328C-E4B0-F071-AE7E17168EE1}"/>
              </a:ext>
            </a:extLst>
          </p:cNvPr>
          <p:cNvGrpSpPr/>
          <p:nvPr/>
        </p:nvGrpSpPr>
        <p:grpSpPr>
          <a:xfrm>
            <a:off x="1055381" y="6662877"/>
            <a:ext cx="5587239" cy="2662922"/>
            <a:chOff x="0" y="0"/>
            <a:chExt cx="2065940" cy="984643"/>
          </a:xfrm>
        </p:grpSpPr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156D458B-C3D0-365A-28E9-CF1113C358B0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18">
              <a:extLst>
                <a:ext uri="{FF2B5EF4-FFF2-40B4-BE49-F238E27FC236}">
                  <a16:creationId xmlns:a16="http://schemas.microsoft.com/office/drawing/2014/main" id="{A635BAC3-013E-59D2-F3D1-E919988AC0AC}"/>
                </a:ext>
              </a:extLst>
            </p:cNvPr>
            <p:cNvSpPr txBox="1"/>
            <p:nvPr/>
          </p:nvSpPr>
          <p:spPr>
            <a:xfrm>
              <a:off x="0" y="-47625"/>
              <a:ext cx="2065940" cy="103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3131"/>
                  </a:solidFill>
                  <a:latin typeface="Open Sans Extra Bold Bold"/>
                </a:rPr>
                <a:t>Add a link from A and B of given distance, and also add the inverse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3131"/>
                  </a:solidFill>
                  <a:latin typeface="Open Sans Extra Bold Bold"/>
                </a:rPr>
                <a:t> link if the graph is undirected.</a:t>
              </a:r>
            </a:p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lang="en-US" sz="2299">
                <a:solidFill>
                  <a:srgbClr val="FF3131"/>
                </a:solidFill>
                <a:latin typeface="Open Sans Extra Bold Bold"/>
              </a:endParaRPr>
            </a:p>
          </p:txBody>
        </p:sp>
      </p:grpSp>
      <p:sp>
        <p:nvSpPr>
          <p:cNvPr id="68" name="TextBox 19">
            <a:extLst>
              <a:ext uri="{FF2B5EF4-FFF2-40B4-BE49-F238E27FC236}">
                <a16:creationId xmlns:a16="http://schemas.microsoft.com/office/drawing/2014/main" id="{14DEE808-EE72-98AD-B7EA-4D9860BA1FD1}"/>
              </a:ext>
            </a:extLst>
          </p:cNvPr>
          <p:cNvSpPr txBox="1"/>
          <p:nvPr/>
        </p:nvSpPr>
        <p:spPr>
          <a:xfrm>
            <a:off x="1175129" y="6700036"/>
            <a:ext cx="5467491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connect()</a:t>
            </a:r>
          </a:p>
          <a:p>
            <a:pPr algn="ctr">
              <a:lnSpc>
                <a:spcPts val="3456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Montserrat Classic Bold"/>
            </a:endParaRPr>
          </a:p>
        </p:txBody>
      </p:sp>
      <p:grpSp>
        <p:nvGrpSpPr>
          <p:cNvPr id="69" name="Group 20">
            <a:extLst>
              <a:ext uri="{FF2B5EF4-FFF2-40B4-BE49-F238E27FC236}">
                <a16:creationId xmlns:a16="http://schemas.microsoft.com/office/drawing/2014/main" id="{49772FE6-087A-C316-5FC1-5FBD935C75F4}"/>
              </a:ext>
            </a:extLst>
          </p:cNvPr>
          <p:cNvGrpSpPr/>
          <p:nvPr/>
        </p:nvGrpSpPr>
        <p:grpSpPr>
          <a:xfrm>
            <a:off x="11735662" y="1227223"/>
            <a:ext cx="5967989" cy="3218548"/>
            <a:chOff x="0" y="0"/>
            <a:chExt cx="2206727" cy="1190092"/>
          </a:xfrm>
        </p:grpSpPr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909988F8-DE06-F100-D944-CD4EBB56D8B6}"/>
                </a:ext>
              </a:extLst>
            </p:cNvPr>
            <p:cNvSpPr/>
            <p:nvPr/>
          </p:nvSpPr>
          <p:spPr>
            <a:xfrm>
              <a:off x="0" y="0"/>
              <a:ext cx="2206727" cy="1190092"/>
            </a:xfrm>
            <a:custGeom>
              <a:avLst/>
              <a:gdLst/>
              <a:ahLst/>
              <a:cxnLst/>
              <a:rect l="l" t="t" r="r" b="b"/>
              <a:pathLst>
                <a:path w="2206727" h="1190092">
                  <a:moveTo>
                    <a:pt x="19459" y="0"/>
                  </a:moveTo>
                  <a:lnTo>
                    <a:pt x="2187268" y="0"/>
                  </a:lnTo>
                  <a:cubicBezTo>
                    <a:pt x="2198015" y="0"/>
                    <a:pt x="2206727" y="8712"/>
                    <a:pt x="2206727" y="19459"/>
                  </a:cubicBezTo>
                  <a:lnTo>
                    <a:pt x="2206727" y="1170633"/>
                  </a:lnTo>
                  <a:cubicBezTo>
                    <a:pt x="2206727" y="1175794"/>
                    <a:pt x="2204677" y="1180744"/>
                    <a:pt x="2201027" y="1184393"/>
                  </a:cubicBezTo>
                  <a:cubicBezTo>
                    <a:pt x="2197378" y="1188042"/>
                    <a:pt x="2192429" y="1190092"/>
                    <a:pt x="2187268" y="1190092"/>
                  </a:cubicBezTo>
                  <a:lnTo>
                    <a:pt x="19459" y="1190092"/>
                  </a:lnTo>
                  <a:cubicBezTo>
                    <a:pt x="14298" y="1190092"/>
                    <a:pt x="9348" y="1188042"/>
                    <a:pt x="5699" y="1184393"/>
                  </a:cubicBezTo>
                  <a:cubicBezTo>
                    <a:pt x="2050" y="1180744"/>
                    <a:pt x="0" y="1175794"/>
                    <a:pt x="0" y="1170633"/>
                  </a:cubicBezTo>
                  <a:lnTo>
                    <a:pt x="0" y="19459"/>
                  </a:lnTo>
                  <a:cubicBezTo>
                    <a:pt x="0" y="14298"/>
                    <a:pt x="2050" y="9348"/>
                    <a:pt x="5699" y="5699"/>
                  </a:cubicBezTo>
                  <a:cubicBezTo>
                    <a:pt x="9348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22">
              <a:extLst>
                <a:ext uri="{FF2B5EF4-FFF2-40B4-BE49-F238E27FC236}">
                  <a16:creationId xmlns:a16="http://schemas.microsoft.com/office/drawing/2014/main" id="{34FF49E6-E369-D099-5937-B863536B37A5}"/>
                </a:ext>
              </a:extLst>
            </p:cNvPr>
            <p:cNvSpPr txBox="1"/>
            <p:nvPr/>
          </p:nvSpPr>
          <p:spPr>
            <a:xfrm>
              <a:off x="0" y="-38100"/>
              <a:ext cx="2206727" cy="122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3131"/>
                  </a:solidFill>
                  <a:latin typeface="Open Sans Extra Bold"/>
                </a:rPr>
                <a:t>Return a link distance or a dict of {node: distance} entries.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3131"/>
                  </a:solidFill>
                  <a:latin typeface="Open Sans Extra Bold"/>
                </a:rPr>
                <a:t>    .get(a,b) returns the distance or None;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3131"/>
                  </a:solidFill>
                  <a:latin typeface="Open Sans Extra Bold"/>
                </a:rPr>
                <a:t>    .get(a) returns a dict of {node: distance} entries, possibly {}.</a:t>
              </a:r>
            </a:p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lang="en-US" sz="2300">
                <a:solidFill>
                  <a:srgbClr val="FF3131"/>
                </a:solidFill>
                <a:latin typeface="Open Sans Extra Bold"/>
              </a:endParaRPr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D1294F0A-2C8F-DD92-E30E-13A6971535C6}"/>
              </a:ext>
            </a:extLst>
          </p:cNvPr>
          <p:cNvSpPr txBox="1"/>
          <p:nvPr/>
        </p:nvSpPr>
        <p:spPr>
          <a:xfrm>
            <a:off x="12900676" y="1208173"/>
            <a:ext cx="3130009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get()</a:t>
            </a:r>
          </a:p>
        </p:txBody>
      </p:sp>
      <p:grpSp>
        <p:nvGrpSpPr>
          <p:cNvPr id="73" name="Group 24">
            <a:extLst>
              <a:ext uri="{FF2B5EF4-FFF2-40B4-BE49-F238E27FC236}">
                <a16:creationId xmlns:a16="http://schemas.microsoft.com/office/drawing/2014/main" id="{87434668-31D5-6595-DD14-5F1A5F56FDE1}"/>
              </a:ext>
            </a:extLst>
          </p:cNvPr>
          <p:cNvGrpSpPr/>
          <p:nvPr/>
        </p:nvGrpSpPr>
        <p:grpSpPr>
          <a:xfrm>
            <a:off x="11735662" y="6200532"/>
            <a:ext cx="5967989" cy="3057768"/>
            <a:chOff x="0" y="0"/>
            <a:chExt cx="2206727" cy="1130642"/>
          </a:xfrm>
        </p:grpSpPr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370024C9-5929-E1B7-0189-DFCF0BEEDEC3}"/>
                </a:ext>
              </a:extLst>
            </p:cNvPr>
            <p:cNvSpPr/>
            <p:nvPr/>
          </p:nvSpPr>
          <p:spPr>
            <a:xfrm>
              <a:off x="0" y="0"/>
              <a:ext cx="2206727" cy="1130642"/>
            </a:xfrm>
            <a:custGeom>
              <a:avLst/>
              <a:gdLst/>
              <a:ahLst/>
              <a:cxnLst/>
              <a:rect l="l" t="t" r="r" b="b"/>
              <a:pathLst>
                <a:path w="2206727" h="1130642">
                  <a:moveTo>
                    <a:pt x="19459" y="0"/>
                  </a:moveTo>
                  <a:lnTo>
                    <a:pt x="2187268" y="0"/>
                  </a:lnTo>
                  <a:cubicBezTo>
                    <a:pt x="2198015" y="0"/>
                    <a:pt x="2206727" y="8712"/>
                    <a:pt x="2206727" y="19459"/>
                  </a:cubicBezTo>
                  <a:lnTo>
                    <a:pt x="2206727" y="1111183"/>
                  </a:lnTo>
                  <a:cubicBezTo>
                    <a:pt x="2206727" y="1116344"/>
                    <a:pt x="2204677" y="1121294"/>
                    <a:pt x="2201027" y="1124943"/>
                  </a:cubicBezTo>
                  <a:cubicBezTo>
                    <a:pt x="2197378" y="1128592"/>
                    <a:pt x="2192429" y="1130642"/>
                    <a:pt x="2187268" y="1130642"/>
                  </a:cubicBezTo>
                  <a:lnTo>
                    <a:pt x="19459" y="1130642"/>
                  </a:lnTo>
                  <a:cubicBezTo>
                    <a:pt x="14298" y="1130642"/>
                    <a:pt x="9348" y="1128592"/>
                    <a:pt x="5699" y="1124943"/>
                  </a:cubicBezTo>
                  <a:cubicBezTo>
                    <a:pt x="2050" y="1121294"/>
                    <a:pt x="0" y="1116344"/>
                    <a:pt x="0" y="1111183"/>
                  </a:cubicBezTo>
                  <a:lnTo>
                    <a:pt x="0" y="19459"/>
                  </a:lnTo>
                  <a:cubicBezTo>
                    <a:pt x="0" y="14298"/>
                    <a:pt x="2050" y="9348"/>
                    <a:pt x="5699" y="5699"/>
                  </a:cubicBezTo>
                  <a:cubicBezTo>
                    <a:pt x="9348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38AFB04D-E754-4509-9877-7B4D978517E3}"/>
                </a:ext>
              </a:extLst>
            </p:cNvPr>
            <p:cNvSpPr txBox="1"/>
            <p:nvPr/>
          </p:nvSpPr>
          <p:spPr>
            <a:xfrm>
              <a:off x="0" y="-38100"/>
              <a:ext cx="2206727" cy="116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3131"/>
                  </a:solidFill>
                  <a:latin typeface="Open Sans Extra Bold"/>
                </a:rPr>
                <a:t>Return a list of nodes in the graph.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399">
                <a:solidFill>
                  <a:srgbClr val="FF3131"/>
                </a:solidFill>
                <a:latin typeface="Open Sans Extra Bold"/>
              </a:endParaRPr>
            </a:p>
          </p:txBody>
        </p:sp>
      </p:grpSp>
      <p:sp>
        <p:nvSpPr>
          <p:cNvPr id="76" name="TextBox 27">
            <a:extLst>
              <a:ext uri="{FF2B5EF4-FFF2-40B4-BE49-F238E27FC236}">
                <a16:creationId xmlns:a16="http://schemas.microsoft.com/office/drawing/2014/main" id="{63588633-5770-5E85-85BF-254644A2C338}"/>
              </a:ext>
            </a:extLst>
          </p:cNvPr>
          <p:cNvSpPr txBox="1"/>
          <p:nvPr/>
        </p:nvSpPr>
        <p:spPr>
          <a:xfrm>
            <a:off x="13447276" y="6289319"/>
            <a:ext cx="2164013" cy="42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Classic Bold"/>
              </a:rPr>
              <a:t>nodes()</a:t>
            </a:r>
          </a:p>
        </p:txBody>
      </p:sp>
    </p:spTree>
    <p:extLst>
      <p:ext uri="{BB962C8B-B14F-4D97-AF65-F5344CB8AC3E}">
        <p14:creationId xmlns:p14="http://schemas.microsoft.com/office/powerpoint/2010/main" val="3486779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1251</Words>
  <Application>Microsoft Office PowerPoint</Application>
  <PresentationFormat>Custom</PresentationFormat>
  <Paragraphs>192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Dosis Bold</vt:lpstr>
      <vt:lpstr>B612 Bold</vt:lpstr>
      <vt:lpstr>Carelia</vt:lpstr>
      <vt:lpstr>Calibri</vt:lpstr>
      <vt:lpstr>DM Serif Display</vt:lpstr>
      <vt:lpstr>DM Sans Bold</vt:lpstr>
      <vt:lpstr>Open Sans Extra Bold Bold</vt:lpstr>
      <vt:lpstr>Montserrat Classic</vt:lpstr>
      <vt:lpstr>DM Sans</vt:lpstr>
      <vt:lpstr>Open Sans Extra Bold</vt:lpstr>
      <vt:lpstr>Canva Sans Bold</vt:lpstr>
      <vt:lpstr>Montserrat Bold</vt:lpstr>
      <vt:lpstr>Montserrat Classic Bold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Multicolor Pastel Modern Corporate Infographic And Chart Presentation</dc:title>
  <cp:lastModifiedBy>Passant El-Tonsy</cp:lastModifiedBy>
  <cp:revision>4</cp:revision>
  <dcterms:created xsi:type="dcterms:W3CDTF">2006-08-16T00:00:00Z</dcterms:created>
  <dcterms:modified xsi:type="dcterms:W3CDTF">2024-05-04T11:00:46Z</dcterms:modified>
  <dc:identifier>DAGDn9h4d8o</dc:identifier>
</cp:coreProperties>
</file>